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5143500" cx="9144000"/>
  <p:notesSz cx="6858000" cy="9144000"/>
  <p:embeddedFontLst>
    <p:embeddedFont>
      <p:font typeface="Raleway"/>
      <p:regular r:id="rId51"/>
      <p:bold r:id="rId52"/>
      <p:italic r:id="rId53"/>
      <p:boldItalic r:id="rId54"/>
    </p:embeddedFont>
    <p:embeddedFont>
      <p:font typeface="Roboto"/>
      <p:regular r:id="rId55"/>
      <p:bold r:id="rId56"/>
      <p:italic r:id="rId57"/>
      <p:boldItalic r:id="rId58"/>
    </p:embeddedFont>
    <p:embeddedFont>
      <p:font typeface="Inter"/>
      <p:regular r:id="rId59"/>
      <p:bold r:id="rId60"/>
      <p:italic r:id="rId61"/>
      <p:boldItalic r:id="rId62"/>
    </p:embeddedFont>
    <p:embeddedFont>
      <p:font typeface="JetBrains Mono"/>
      <p:regular r:id="rId63"/>
      <p:bold r:id="rId64"/>
      <p:italic r:id="rId65"/>
      <p:boldItalic r:id="rId66"/>
    </p:embeddedFont>
    <p:embeddedFont>
      <p:font typeface="Open Sans"/>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orient="horz" pos="1422">
          <p15:clr>
            <a:srgbClr val="9AA0A6"/>
          </p15:clr>
        </p15:guide>
        <p15:guide id="3" pos="184">
          <p15:clr>
            <a:srgbClr val="9AA0A6"/>
          </p15:clr>
        </p15:guide>
        <p15:guide id="4" pos="280">
          <p15:clr>
            <a:srgbClr val="9AA0A6"/>
          </p15:clr>
        </p15:guide>
        <p15:guide id="5" orient="horz" pos="155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1422" orient="horz"/>
        <p:guide pos="184"/>
        <p:guide pos="280"/>
        <p:guide pos="155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0" Type="http://schemas.openxmlformats.org/officeDocument/2006/relationships/font" Target="fonts/OpenSans-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Inter-boldItalic.fntdata"/><Relationship Id="rId61" Type="http://schemas.openxmlformats.org/officeDocument/2006/relationships/font" Target="fonts/Inter-italic.fntdata"/><Relationship Id="rId20" Type="http://schemas.openxmlformats.org/officeDocument/2006/relationships/slide" Target="slides/slide15.xml"/><Relationship Id="rId64" Type="http://schemas.openxmlformats.org/officeDocument/2006/relationships/font" Target="fonts/JetBrainsMono-bold.fntdata"/><Relationship Id="rId63" Type="http://schemas.openxmlformats.org/officeDocument/2006/relationships/font" Target="fonts/JetBrainsMono-regular.fntdata"/><Relationship Id="rId22" Type="http://schemas.openxmlformats.org/officeDocument/2006/relationships/slide" Target="slides/slide17.xml"/><Relationship Id="rId66" Type="http://schemas.openxmlformats.org/officeDocument/2006/relationships/font" Target="fonts/JetBrainsMono-boldItalic.fntdata"/><Relationship Id="rId21" Type="http://schemas.openxmlformats.org/officeDocument/2006/relationships/slide" Target="slides/slide16.xml"/><Relationship Id="rId65" Type="http://schemas.openxmlformats.org/officeDocument/2006/relationships/font" Target="fonts/JetBrainsMono-italic.fntdata"/><Relationship Id="rId24" Type="http://schemas.openxmlformats.org/officeDocument/2006/relationships/slide" Target="slides/slide19.xml"/><Relationship Id="rId68" Type="http://schemas.openxmlformats.org/officeDocument/2006/relationships/font" Target="fonts/OpenSans-bold.fntdata"/><Relationship Id="rId23" Type="http://schemas.openxmlformats.org/officeDocument/2006/relationships/slide" Target="slides/slide18.xml"/><Relationship Id="rId67" Type="http://schemas.openxmlformats.org/officeDocument/2006/relationships/font" Target="fonts/OpenSans-regular.fntdata"/><Relationship Id="rId60" Type="http://schemas.openxmlformats.org/officeDocument/2006/relationships/font" Target="fonts/Inter-bold.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OpenSans-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aleway-regular.fntdata"/><Relationship Id="rId50" Type="http://schemas.openxmlformats.org/officeDocument/2006/relationships/slide" Target="slides/slide45.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6.xml"/><Relationship Id="rId55" Type="http://schemas.openxmlformats.org/officeDocument/2006/relationships/font" Target="fonts/Roboto-regular.fntdata"/><Relationship Id="rId10" Type="http://schemas.openxmlformats.org/officeDocument/2006/relationships/slide" Target="slides/slide5.xml"/><Relationship Id="rId54" Type="http://schemas.openxmlformats.org/officeDocument/2006/relationships/font" Target="fonts/Raleway-boldItalic.fntdata"/><Relationship Id="rId13" Type="http://schemas.openxmlformats.org/officeDocument/2006/relationships/slide" Target="slides/slide8.xml"/><Relationship Id="rId57" Type="http://schemas.openxmlformats.org/officeDocument/2006/relationships/font" Target="fonts/Roboto-italic.fntdata"/><Relationship Id="rId12" Type="http://schemas.openxmlformats.org/officeDocument/2006/relationships/slide" Target="slides/slide7.xml"/><Relationship Id="rId56"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font" Target="fonts/Inter-regular.fntdata"/><Relationship Id="rId14" Type="http://schemas.openxmlformats.org/officeDocument/2006/relationships/slide" Target="slides/slide9.xml"/><Relationship Id="rId58"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76935792c1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276935792c1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However, the reflection mechanism allows you to specify the level of access to an object and then change it.</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6935792c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g276935792c1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With reflection we can also get a list of all of the methods in the class. This final list will have more methods than there are in the original class.</a:t>
            </a:r>
            <a:endParaRPr>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76935792c1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276935792c1_0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 example, there are several standard </a:t>
            </a:r>
            <a:r>
              <a:rPr lang="en">
                <a:solidFill>
                  <a:schemeClr val="dk1"/>
                </a:solidFill>
                <a:latin typeface="JetBrains Mono"/>
                <a:ea typeface="JetBrains Mono"/>
                <a:cs typeface="JetBrains Mono"/>
                <a:sym typeface="JetBrains Mono"/>
              </a:rPr>
              <a:t>Object</a:t>
            </a:r>
            <a:r>
              <a:rPr lang="en">
                <a:solidFill>
                  <a:schemeClr val="dk1"/>
                </a:solidFill>
                <a:latin typeface="Open Sans"/>
                <a:ea typeface="Open Sans"/>
                <a:cs typeface="Open Sans"/>
                <a:sym typeface="Open Sans"/>
              </a:rPr>
              <a:t> methods.</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76935792c1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276935792c1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There are also standard thread synchronization methods.</a:t>
            </a:r>
            <a:endParaRPr>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76935792c1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g276935792c1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As mentioned above, Kotlin's mutability is governed by getters and setters. For </a:t>
            </a:r>
            <a:r>
              <a:rPr lang="en">
                <a:solidFill>
                  <a:schemeClr val="dk1"/>
                </a:solidFill>
                <a:latin typeface="JetBrains Mono"/>
                <a:ea typeface="JetBrains Mono"/>
                <a:cs typeface="JetBrains Mono"/>
                <a:sym typeface="JetBrains Mono"/>
              </a:rPr>
              <a:t>val</a:t>
            </a:r>
            <a:r>
              <a:rPr lang="en">
                <a:solidFill>
                  <a:schemeClr val="dk1"/>
                </a:solidFill>
                <a:latin typeface="Open Sans"/>
                <a:ea typeface="Open Sans"/>
                <a:cs typeface="Open Sans"/>
                <a:sym typeface="Open Sans"/>
              </a:rPr>
              <a:t> we have only a getter since we cannot change the value, and for </a:t>
            </a:r>
            <a:r>
              <a:rPr lang="en">
                <a:solidFill>
                  <a:schemeClr val="dk1"/>
                </a:solidFill>
                <a:latin typeface="JetBrains Mono"/>
                <a:ea typeface="JetBrains Mono"/>
                <a:cs typeface="JetBrains Mono"/>
                <a:sym typeface="JetBrains Mono"/>
              </a:rPr>
              <a:t>var</a:t>
            </a:r>
            <a:r>
              <a:rPr lang="en">
                <a:solidFill>
                  <a:schemeClr val="dk1"/>
                </a:solidFill>
                <a:latin typeface="Open Sans"/>
                <a:ea typeface="Open Sans"/>
                <a:cs typeface="Open Sans"/>
                <a:sym typeface="Open Sans"/>
              </a:rPr>
              <a:t> we can have both a getter and a setter.</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76935792c1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276935792c1_0_1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Like fields, methods return only public methods of the current class or the companion object of that class marked with the </a:t>
            </a:r>
            <a:r>
              <a:rPr lang="en">
                <a:solidFill>
                  <a:schemeClr val="dk1"/>
                </a:solidFill>
                <a:latin typeface="JetBrains Mono"/>
                <a:ea typeface="JetBrains Mono"/>
                <a:cs typeface="JetBrains Mono"/>
                <a:sym typeface="JetBrains Mono"/>
              </a:rPr>
              <a:t>JvmStatic</a:t>
            </a:r>
            <a:r>
              <a:rPr lang="en">
                <a:solidFill>
                  <a:schemeClr val="dk1"/>
                </a:solidFill>
                <a:latin typeface="Open Sans"/>
                <a:ea typeface="Open Sans"/>
                <a:cs typeface="Open Sans"/>
                <a:sym typeface="Open Sans"/>
              </a:rPr>
              <a:t> annotation.</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6935792c1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276935792c1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Unlike </a:t>
            </a:r>
            <a:r>
              <a:rPr lang="en">
                <a:solidFill>
                  <a:schemeClr val="dk1"/>
                </a:solidFill>
                <a:latin typeface="JetBrains Mono"/>
                <a:ea typeface="JetBrains Mono"/>
                <a:cs typeface="JetBrains Mono"/>
                <a:sym typeface="JetBrains Mono"/>
              </a:rPr>
              <a:t>methods</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declaredMethods</a:t>
            </a:r>
            <a:r>
              <a:rPr lang="en">
                <a:solidFill>
                  <a:schemeClr val="dk1"/>
                </a:solidFill>
                <a:latin typeface="Open Sans"/>
                <a:ea typeface="Open Sans"/>
                <a:cs typeface="Open Sans"/>
                <a:sym typeface="Open Sans"/>
              </a:rPr>
              <a:t> returns all methods (with any modifier) from the current class and from the companion object within that class with the </a:t>
            </a:r>
            <a:r>
              <a:rPr lang="en">
                <a:solidFill>
                  <a:schemeClr val="dk1"/>
                </a:solidFill>
                <a:latin typeface="JetBrains Mono"/>
                <a:ea typeface="JetBrains Mono"/>
                <a:cs typeface="JetBrains Mono"/>
                <a:sym typeface="JetBrains Mono"/>
              </a:rPr>
              <a:t>JvmStatic</a:t>
            </a:r>
            <a:r>
              <a:rPr lang="en">
                <a:solidFill>
                  <a:schemeClr val="dk1"/>
                </a:solidFill>
                <a:latin typeface="Open Sans"/>
                <a:ea typeface="Open Sans"/>
                <a:cs typeface="Open Sans"/>
                <a:sym typeface="Open Sans"/>
              </a:rPr>
              <a:t> annotation, excluding inherited methods.</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862906257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8629062570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76935792c1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276935792c1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If we look at the list of methods in the companion object, we find several additional methods, such as </a:t>
            </a:r>
            <a:r>
              <a:rPr lang="en">
                <a:solidFill>
                  <a:schemeClr val="dk1"/>
                </a:solidFill>
                <a:latin typeface="JetBrains Mono"/>
                <a:ea typeface="JetBrains Mono"/>
                <a:cs typeface="JetBrains Mono"/>
                <a:sym typeface="JetBrains Mono"/>
              </a:rPr>
              <a:t>access$privateStaticMethod</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76935792c1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276935792c1_0_2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This is also the case for </a:t>
            </a:r>
            <a:r>
              <a:rPr lang="en">
                <a:solidFill>
                  <a:schemeClr val="dk1"/>
                </a:solidFill>
                <a:latin typeface="JetBrains Mono"/>
                <a:ea typeface="JetBrains Mono"/>
                <a:cs typeface="JetBrains Mono"/>
                <a:sym typeface="JetBrains Mono"/>
              </a:rPr>
              <a:t>declaredMethods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SzPts val="1100"/>
              <a:buNone/>
            </a:pPr>
            <a:r>
              <a:rPr lang="en">
                <a:solidFill>
                  <a:schemeClr val="dk1"/>
                </a:solidFill>
                <a:latin typeface="Open Sans"/>
                <a:ea typeface="Open Sans"/>
                <a:cs typeface="Open Sans"/>
                <a:sym typeface="Open Sans"/>
              </a:rPr>
              <a:t>Reflection can be defined as the ability of a program to manipulate as data something representing the state of the program during its own execution.</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860"/>
              </a:spcAft>
              <a:buClr>
                <a:schemeClr val="dk1"/>
              </a:buClr>
              <a:buSzPts val="1100"/>
              <a:buFont typeface="Arial"/>
              <a:buNone/>
            </a:pPr>
            <a:r>
              <a:rPr lang="en">
                <a:solidFill>
                  <a:schemeClr val="dk1"/>
                </a:solidFill>
                <a:latin typeface="Open Sans"/>
                <a:ea typeface="Open Sans"/>
                <a:cs typeface="Open Sans"/>
                <a:sym typeface="Open Sans"/>
              </a:rPr>
              <a:t>The only target we will consider in this lecture is the JVM. </a:t>
            </a:r>
            <a:endParaRPr sz="1200">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76935792c1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276935792c1_0_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Consider how a companion object method works under the hood. For the public method with the </a:t>
            </a:r>
            <a:r>
              <a:rPr lang="en">
                <a:solidFill>
                  <a:schemeClr val="dk1"/>
                </a:solidFill>
                <a:latin typeface="JetBrains Mono"/>
                <a:ea typeface="JetBrains Mono"/>
                <a:cs typeface="JetBrains Mono"/>
                <a:sym typeface="JetBrains Mono"/>
              </a:rPr>
              <a:t>JvmStatic </a:t>
            </a:r>
            <a:r>
              <a:rPr lang="en">
                <a:solidFill>
                  <a:schemeClr val="dk1"/>
                </a:solidFill>
                <a:latin typeface="Open Sans"/>
                <a:ea typeface="Open Sans"/>
                <a:cs typeface="Open Sans"/>
                <a:sym typeface="Open Sans"/>
              </a:rPr>
              <a:t>annotation, everything is clear. We simply create this method inside the companion object and the same method is automatically created inside the initial </a:t>
            </a:r>
            <a:r>
              <a:rPr lang="en">
                <a:solidFill>
                  <a:schemeClr val="dk1"/>
                </a:solidFill>
                <a:latin typeface="JetBrains Mono"/>
                <a:ea typeface="JetBrains Mono"/>
                <a:cs typeface="JetBrains Mono"/>
                <a:sym typeface="JetBrains Mono"/>
              </a:rPr>
              <a:t>Dog</a:t>
            </a:r>
            <a:r>
              <a:rPr lang="en">
                <a:solidFill>
                  <a:schemeClr val="dk1"/>
                </a:solidFill>
                <a:latin typeface="Open Sans"/>
                <a:ea typeface="Open Sans"/>
                <a:cs typeface="Open Sans"/>
                <a:sym typeface="Open Sans"/>
              </a:rPr>
              <a:t> class by the compiler. This allows us to call the </a:t>
            </a:r>
            <a:r>
              <a:rPr lang="en">
                <a:solidFill>
                  <a:schemeClr val="dk1"/>
                </a:solidFill>
                <a:latin typeface="JetBrains Mono"/>
                <a:ea typeface="JetBrains Mono"/>
                <a:cs typeface="JetBrains Mono"/>
                <a:sym typeface="JetBrains Mono"/>
              </a:rPr>
              <a:t>publicStaticMethod</a:t>
            </a:r>
            <a:r>
              <a:rPr lang="en">
                <a:solidFill>
                  <a:schemeClr val="dk1"/>
                </a:solidFill>
                <a:latin typeface="Open Sans"/>
                <a:ea typeface="Open Sans"/>
                <a:cs typeface="Open Sans"/>
                <a:sym typeface="Open Sans"/>
              </a:rPr>
              <a:t> method directly from the </a:t>
            </a:r>
            <a:r>
              <a:rPr lang="en">
                <a:solidFill>
                  <a:schemeClr val="dk1"/>
                </a:solidFill>
                <a:latin typeface="JetBrains Mono"/>
                <a:ea typeface="JetBrains Mono"/>
                <a:cs typeface="JetBrains Mono"/>
                <a:sym typeface="JetBrains Mono"/>
              </a:rPr>
              <a:t>Dog </a:t>
            </a:r>
            <a:r>
              <a:rPr lang="en">
                <a:solidFill>
                  <a:schemeClr val="dk1"/>
                </a:solidFill>
                <a:latin typeface="Open Sans"/>
                <a:ea typeface="Open Sans"/>
                <a:cs typeface="Open Sans"/>
                <a:sym typeface="Open Sans"/>
              </a:rPr>
              <a:t>class in  Java. The method inside the </a:t>
            </a:r>
            <a:r>
              <a:rPr lang="en">
                <a:solidFill>
                  <a:schemeClr val="dk1"/>
                </a:solidFill>
                <a:latin typeface="JetBrains Mono"/>
                <a:ea typeface="JetBrains Mono"/>
                <a:cs typeface="JetBrains Mono"/>
                <a:sym typeface="JetBrains Mono"/>
              </a:rPr>
              <a:t>Dog</a:t>
            </a:r>
            <a:r>
              <a:rPr lang="en">
                <a:solidFill>
                  <a:schemeClr val="dk1"/>
                </a:solidFill>
                <a:latin typeface="Open Sans"/>
                <a:ea typeface="Open Sans"/>
                <a:cs typeface="Open Sans"/>
                <a:sym typeface="Open Sans"/>
              </a:rPr>
              <a:t> class simply calls the method from the companion object in this case.</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76935792c1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276935792c1_0_2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Things are a bit different for the private static method with the </a:t>
            </a:r>
            <a:r>
              <a:rPr lang="en">
                <a:solidFill>
                  <a:schemeClr val="dk1"/>
                </a:solidFill>
                <a:latin typeface="JetBrains Mono"/>
                <a:ea typeface="JetBrains Mono"/>
                <a:cs typeface="JetBrains Mono"/>
                <a:sym typeface="JetBrains Mono"/>
              </a:rPr>
              <a:t>JvmStatic</a:t>
            </a:r>
            <a:r>
              <a:rPr lang="en">
                <a:solidFill>
                  <a:schemeClr val="dk1"/>
                </a:solidFill>
                <a:latin typeface="Open Sans"/>
                <a:ea typeface="Open Sans"/>
                <a:cs typeface="Open Sans"/>
                <a:sym typeface="Open Sans"/>
              </a:rPr>
              <a:t> annotation. In this case, the extra method is still generated inside the </a:t>
            </a:r>
            <a:r>
              <a:rPr lang="en">
                <a:solidFill>
                  <a:schemeClr val="dk1"/>
                </a:solidFill>
                <a:latin typeface="JetBrains Mono"/>
                <a:ea typeface="JetBrains Mono"/>
                <a:cs typeface="JetBrains Mono"/>
                <a:sym typeface="JetBrains Mono"/>
              </a:rPr>
              <a:t>Dog</a:t>
            </a:r>
            <a:r>
              <a:rPr lang="en">
                <a:solidFill>
                  <a:schemeClr val="dk1"/>
                </a:solidFill>
                <a:latin typeface="Open Sans"/>
                <a:ea typeface="Open Sans"/>
                <a:cs typeface="Open Sans"/>
                <a:sym typeface="Open Sans"/>
              </a:rPr>
              <a:t> class because of the </a:t>
            </a:r>
            <a:r>
              <a:rPr lang="en">
                <a:solidFill>
                  <a:schemeClr val="dk1"/>
                </a:solidFill>
                <a:latin typeface="JetBrains Mono"/>
                <a:ea typeface="JetBrains Mono"/>
                <a:cs typeface="JetBrains Mono"/>
                <a:sym typeface="JetBrains Mono"/>
              </a:rPr>
              <a:t>JvmStatic</a:t>
            </a:r>
            <a:r>
              <a:rPr lang="en">
                <a:solidFill>
                  <a:schemeClr val="dk1"/>
                </a:solidFill>
                <a:latin typeface="Open Sans"/>
                <a:ea typeface="Open Sans"/>
                <a:cs typeface="Open Sans"/>
                <a:sym typeface="Open Sans"/>
              </a:rPr>
              <a:t> annotation, but it cannot call the private method from the companion object.</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76935792c1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g276935792c1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Because of this, we need to create an extra public method called </a:t>
            </a:r>
            <a:r>
              <a:rPr lang="en">
                <a:solidFill>
                  <a:schemeClr val="dk1"/>
                </a:solidFill>
                <a:latin typeface="JetBrains Mono"/>
                <a:ea typeface="JetBrains Mono"/>
                <a:cs typeface="JetBrains Mono"/>
                <a:sym typeface="JetBrains Mono"/>
              </a:rPr>
              <a:t>access$privateStaticMethod</a:t>
            </a:r>
            <a:r>
              <a:rPr lang="en">
                <a:solidFill>
                  <a:schemeClr val="dk1"/>
                </a:solidFill>
                <a:latin typeface="Open Sans"/>
                <a:ea typeface="Open Sans"/>
                <a:cs typeface="Open Sans"/>
                <a:sym typeface="Open Sans"/>
              </a:rPr>
              <a:t> inside the companion object. This new method simply calls </a:t>
            </a:r>
            <a:r>
              <a:rPr lang="en">
                <a:solidFill>
                  <a:schemeClr val="dk1"/>
                </a:solidFill>
                <a:latin typeface="JetBrains Mono"/>
                <a:ea typeface="JetBrains Mono"/>
                <a:cs typeface="JetBrains Mono"/>
                <a:sym typeface="JetBrains Mono"/>
              </a:rPr>
              <a:t>privateStaticMethod</a:t>
            </a:r>
            <a:r>
              <a:rPr lang="en">
                <a:solidFill>
                  <a:schemeClr val="dk1"/>
                </a:solidFill>
                <a:latin typeface="Open Sans"/>
                <a:ea typeface="Open Sans"/>
                <a:cs typeface="Open Sans"/>
                <a:sym typeface="Open Sans"/>
              </a:rPr>
              <a:t>, allowing us to call </a:t>
            </a:r>
            <a:r>
              <a:rPr lang="en">
                <a:solidFill>
                  <a:schemeClr val="dk1"/>
                </a:solidFill>
                <a:latin typeface="JetBrains Mono"/>
                <a:ea typeface="JetBrains Mono"/>
                <a:cs typeface="JetBrains Mono"/>
                <a:sym typeface="JetBrains Mono"/>
              </a:rPr>
              <a:t>access$privateStaticMethod</a:t>
            </a:r>
            <a:r>
              <a:rPr lang="en">
                <a:solidFill>
                  <a:schemeClr val="dk1"/>
                </a:solidFill>
                <a:latin typeface="Open Sans"/>
                <a:ea typeface="Open Sans"/>
                <a:cs typeface="Open Sans"/>
                <a:sym typeface="Open Sans"/>
              </a:rPr>
              <a:t> from the </a:t>
            </a:r>
            <a:r>
              <a:rPr lang="en">
                <a:solidFill>
                  <a:schemeClr val="dk1"/>
                </a:solidFill>
                <a:latin typeface="JetBrains Mono"/>
                <a:ea typeface="JetBrains Mono"/>
                <a:cs typeface="JetBrains Mono"/>
                <a:sym typeface="JetBrains Mono"/>
              </a:rPr>
              <a:t>Dog</a:t>
            </a:r>
            <a:r>
              <a:rPr lang="en">
                <a:solidFill>
                  <a:schemeClr val="dk1"/>
                </a:solidFill>
                <a:latin typeface="Open Sans"/>
                <a:ea typeface="Open Sans"/>
                <a:cs typeface="Open Sans"/>
                <a:sym typeface="Open Sans"/>
              </a:rPr>
              <a:t> class.  </a:t>
            </a:r>
            <a:endParaRPr>
              <a:latin typeface="Open Sans"/>
              <a:ea typeface="Open Sans"/>
              <a:cs typeface="Open Sans"/>
              <a:sym typeface="Open Sans"/>
            </a:endParaRPr>
          </a:p>
          <a:p>
            <a:pPr indent="0" lvl="0" marL="0" rtl="0" algn="l">
              <a:lnSpc>
                <a:spcPct val="15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76935792c1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276935792c1_0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Like fields, methods can be called. </a:t>
            </a:r>
            <a:r>
              <a:rPr lang="en">
                <a:solidFill>
                  <a:schemeClr val="dk1"/>
                </a:solidFill>
                <a:latin typeface="Roboto"/>
                <a:ea typeface="Roboto"/>
                <a:cs typeface="Roboto"/>
                <a:sym typeface="Roboto"/>
              </a:rPr>
              <a:t>You must always pass a class object as the first argument, and all function arguments. Since we have a function without any arguments, we don't pass them.</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76935792c1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76935792c1_0_2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We can even invoke private methods, but we need to be careful or we might run into problems.</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76935792c1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276935792c1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 solve this problem, we just need to change the accessibility value.</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76935792c1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276935792c1_0_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If we invoke a static method (with the </a:t>
            </a:r>
            <a:r>
              <a:rPr lang="en">
                <a:solidFill>
                  <a:schemeClr val="dk1"/>
                </a:solidFill>
                <a:latin typeface="JetBrains Mono"/>
                <a:ea typeface="JetBrains Mono"/>
                <a:cs typeface="JetBrains Mono"/>
                <a:sym typeface="JetBrains Mono"/>
              </a:rPr>
              <a:t>ACC_STATIC</a:t>
            </a:r>
            <a:r>
              <a:rPr lang="en">
                <a:solidFill>
                  <a:schemeClr val="dk1"/>
                </a:solidFill>
                <a:latin typeface="Open Sans"/>
                <a:ea typeface="Open Sans"/>
                <a:cs typeface="Open Sans"/>
                <a:sym typeface="Open Sans"/>
              </a:rPr>
              <a:t> flag in the bytecode), we need to pass null as the class object.</a:t>
            </a:r>
            <a:endParaRPr>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76935792c1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276935792c1_0_3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As you can see, Java reflection allows you to do some rather complex things during the runtime of your program. To learn more about the capabilities of the Java Reflection API, check out the official documentation.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Additionally, many common tasks, such as searching for entities at runtime, have already been made possible through various libraries that use the API under the hood but make working with it a little more convenient. </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76935792c1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276935792c1_0_3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Because Kotlin is fully interoperable with Java, you can use the Java Reflection API in Kotlin code. However, there are Kotlin features, such as whether a class is marked data, nullability of types, and top-level functions, that are not recognized by the Java Reflection API. To account for features like these, Kotlin has its own API for reflection, which is implemented mostly on top of the Java reflection (for JVM). </a:t>
            </a:r>
            <a:endParaRPr>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76935792c1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276935792c1_0_3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main entry point for Kotlin reflection is the interface </a:t>
            </a:r>
            <a:r>
              <a:rPr lang="en">
                <a:solidFill>
                  <a:schemeClr val="dk1"/>
                </a:solidFill>
                <a:latin typeface="JetBrains Mono"/>
                <a:ea typeface="JetBrains Mono"/>
                <a:cs typeface="JetBrains Mono"/>
                <a:sym typeface="JetBrains Mono"/>
              </a:rPr>
              <a:t>KClass&lt;T&gt;</a:t>
            </a:r>
            <a:r>
              <a:rPr lang="en">
                <a:solidFill>
                  <a:schemeClr val="dk1"/>
                </a:solidFill>
                <a:latin typeface="Open Sans"/>
                <a:ea typeface="Open Sans"/>
                <a:cs typeface="Open Sans"/>
                <a:sym typeface="Open Sans"/>
              </a:rPr>
              <a:t>, which can be accessed by using </a:t>
            </a:r>
            <a:r>
              <a:rPr lang="en">
                <a:solidFill>
                  <a:schemeClr val="dk1"/>
                </a:solidFill>
                <a:latin typeface="JetBrains Mono"/>
                <a:ea typeface="JetBrains Mono"/>
                <a:cs typeface="JetBrains Mono"/>
                <a:sym typeface="JetBrains Mono"/>
              </a:rPr>
              <a:t>::class</a:t>
            </a:r>
            <a:r>
              <a:rPr lang="en">
                <a:solidFill>
                  <a:schemeClr val="dk1"/>
                </a:solidFill>
                <a:latin typeface="Open Sans"/>
                <a:ea typeface="Open Sans"/>
                <a:cs typeface="Open Sans"/>
                <a:sym typeface="Open Sans"/>
              </a:rPr>
              <a:t> operator from any Kotlin object. </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g276935792c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 name="Google Shape;51;g276935792c1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Let's create a simple Kotlin class called “Dog”. This class has two fields: a read-only name and a mutable age. It also has two simple methods, with one being public and one private. </a:t>
            </a:r>
            <a:endParaRPr>
              <a:solidFill>
                <a:schemeClr val="dk1"/>
              </a:solidFill>
              <a:latin typeface="Open Sans"/>
              <a:ea typeface="Open Sans"/>
              <a:cs typeface="Open Sans"/>
              <a:sym typeface="Open Sans"/>
            </a:endParaRPr>
          </a:p>
          <a:p>
            <a:pPr indent="0" lvl="0" marL="0" rtl="0" algn="l">
              <a:lnSpc>
                <a:spcPct val="150000"/>
              </a:lnSpc>
              <a:spcBef>
                <a:spcPts val="860"/>
              </a:spcBef>
              <a:spcAft>
                <a:spcPts val="15"/>
              </a:spcAft>
              <a:buClr>
                <a:schemeClr val="dk1"/>
              </a:buClr>
              <a:buSzPts val="1100"/>
              <a:buFont typeface="Arial"/>
              <a:buNone/>
            </a:pPr>
            <a:r>
              <a:rPr lang="en">
                <a:solidFill>
                  <a:schemeClr val="dk1"/>
                </a:solidFill>
                <a:latin typeface="Open Sans"/>
                <a:ea typeface="Open Sans"/>
                <a:cs typeface="Open Sans"/>
                <a:sym typeface="Open Sans"/>
              </a:rPr>
              <a:t>Inside the class, we also created a companion object with four simple methods. The main difference between them is that two of them have the </a:t>
            </a:r>
            <a:r>
              <a:rPr lang="en">
                <a:solidFill>
                  <a:schemeClr val="dk1"/>
                </a:solidFill>
                <a:latin typeface="JetBrains Mono"/>
                <a:ea typeface="JetBrains Mono"/>
                <a:cs typeface="JetBrains Mono"/>
                <a:sym typeface="JetBrains Mono"/>
              </a:rPr>
              <a:t>JvmStatic</a:t>
            </a:r>
            <a:r>
              <a:rPr lang="en">
                <a:solidFill>
                  <a:schemeClr val="dk1"/>
                </a:solidFill>
                <a:latin typeface="Open Sans"/>
                <a:ea typeface="Open Sans"/>
                <a:cs typeface="Open Sans"/>
                <a:sym typeface="Open Sans"/>
              </a:rPr>
              <a:t> annotation. This annotation marks the methods as static in the JVM target, meaning that you can call this method from Java using </a:t>
            </a:r>
            <a:r>
              <a:rPr lang="en">
                <a:solidFill>
                  <a:schemeClr val="dk1"/>
                </a:solidFill>
                <a:latin typeface="JetBrains Mono"/>
                <a:ea typeface="JetBrains Mono"/>
                <a:cs typeface="JetBrains Mono"/>
                <a:sym typeface="JetBrains Mono"/>
              </a:rPr>
              <a:t>Dog.publicStaticMethod()</a:t>
            </a:r>
            <a:r>
              <a:rPr lang="en">
                <a:solidFill>
                  <a:schemeClr val="dk1"/>
                </a:solidFill>
                <a:latin typeface="Open Sans"/>
                <a:ea typeface="Open Sans"/>
                <a:cs typeface="Open Sans"/>
                <a:sym typeface="Open Sans"/>
              </a:rPr>
              <a:t>. If you don’t have this annotation, you have to use an intermediate level to call the function: </a:t>
            </a:r>
            <a:r>
              <a:rPr lang="en">
                <a:solidFill>
                  <a:schemeClr val="dk1"/>
                </a:solidFill>
                <a:latin typeface="JetBrains Mono"/>
                <a:ea typeface="JetBrains Mono"/>
                <a:cs typeface="JetBrains Mono"/>
                <a:sym typeface="JetBrains Mono"/>
              </a:rPr>
              <a:t>Dog.Companion.publicNotReallyStaticMethod()</a:t>
            </a:r>
            <a:r>
              <a:rPr lang="en">
                <a:solidFill>
                  <a:schemeClr val="dk1"/>
                </a:solidFill>
                <a:latin typeface="Open Sans"/>
                <a:ea typeface="Open Sans"/>
                <a:cs typeface="Open Sans"/>
                <a:sym typeface="Open Sans"/>
              </a:rPr>
              <a:t>. These examples are only for Java interoperability. In Kotlin code, you can call both methods directly using </a:t>
            </a:r>
            <a:r>
              <a:rPr lang="en">
                <a:solidFill>
                  <a:schemeClr val="dk1"/>
                </a:solidFill>
                <a:latin typeface="JetBrains Mono"/>
                <a:ea typeface="JetBrains Mono"/>
                <a:cs typeface="JetBrains Mono"/>
                <a:sym typeface="JetBrains Mono"/>
              </a:rPr>
              <a:t>Dog.publicStaticMethod()</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Dog.publicNotReallyStaticMethod()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76935792c1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g276935792c1_0_3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Methods are available to check properties, as well as get properties and member functions. For example, we can check if a property is abstract or final.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15"/>
              </a:spcAft>
              <a:buClr>
                <a:schemeClr val="dk1"/>
              </a:buClr>
              <a:buSzPts val="1100"/>
              <a:buFont typeface="Arial"/>
              <a:buNone/>
            </a:pPr>
            <a:r>
              <a:rPr lang="en">
                <a:solidFill>
                  <a:schemeClr val="dk1"/>
                </a:solidFill>
                <a:latin typeface="Open Sans"/>
                <a:ea typeface="Open Sans"/>
                <a:cs typeface="Open Sans"/>
                <a:sym typeface="Open Sans"/>
              </a:rPr>
              <a:t>Kotlin reflection is not included in the Kotlin Standard Library by default. If you want to use Kotlin reflection, you’ll need to add </a:t>
            </a:r>
            <a:r>
              <a:rPr lang="en">
                <a:solidFill>
                  <a:schemeClr val="dk1"/>
                </a:solidFill>
                <a:latin typeface="JetBrains Mono"/>
                <a:ea typeface="JetBrains Mono"/>
                <a:cs typeface="JetBrains Mono"/>
                <a:sym typeface="JetBrains Mono"/>
              </a:rPr>
              <a:t>kotlin-reflect</a:t>
            </a:r>
            <a:r>
              <a:rPr lang="en">
                <a:solidFill>
                  <a:schemeClr val="dk1"/>
                </a:solidFill>
                <a:latin typeface="Open Sans"/>
                <a:ea typeface="Open Sans"/>
                <a:cs typeface="Open Sans"/>
                <a:sym typeface="Open Sans"/>
              </a:rPr>
              <a:t> to your dependency list.</a:t>
            </a:r>
            <a:endParaRPr>
              <a:latin typeface="Open Sans"/>
              <a:ea typeface="Open Sans"/>
              <a:cs typeface="Open Sans"/>
              <a:sym typeface="Open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76935792c1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276935792c1_0_3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You can also work with top level functions and with their types, e.g. to check if the return type is marked as a nullable type.</a:t>
            </a:r>
            <a:endParaRPr>
              <a:latin typeface="Open Sans"/>
              <a:ea typeface="Open Sans"/>
              <a:cs typeface="Open Sans"/>
              <a:sym typeface="Open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76935792c1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g276935792c1_0_4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Additionally, you can get </a:t>
            </a:r>
            <a:r>
              <a:rPr lang="en">
                <a:solidFill>
                  <a:schemeClr val="dk1"/>
                </a:solidFill>
                <a:latin typeface="JetBrains Mono"/>
                <a:ea typeface="JetBrains Mono"/>
                <a:cs typeface="JetBrains Mono"/>
                <a:sym typeface="JetBrains Mono"/>
              </a:rPr>
              <a:t>KFunction</a:t>
            </a:r>
            <a:r>
              <a:rPr lang="en">
                <a:solidFill>
                  <a:schemeClr val="dk1"/>
                </a:solidFill>
                <a:latin typeface="Open Sans"/>
                <a:ea typeface="Open Sans"/>
                <a:cs typeface="Open Sans"/>
                <a:sym typeface="Open Sans"/>
              </a:rPr>
              <a:t> or </a:t>
            </a:r>
            <a:r>
              <a:rPr lang="en">
                <a:solidFill>
                  <a:schemeClr val="dk1"/>
                </a:solidFill>
                <a:latin typeface="JetBrains Mono"/>
                <a:ea typeface="JetBrains Mono"/>
                <a:cs typeface="JetBrains Mono"/>
                <a:sym typeface="JetBrains Mono"/>
              </a:rPr>
              <a:t>KProperty</a:t>
            </a:r>
            <a:r>
              <a:rPr lang="en">
                <a:solidFill>
                  <a:schemeClr val="dk1"/>
                </a:solidFill>
                <a:latin typeface="Open Sans"/>
                <a:ea typeface="Open Sans"/>
                <a:cs typeface="Open Sans"/>
                <a:sym typeface="Open Sans"/>
              </a:rPr>
              <a:t> by Method or Field from Java via </a:t>
            </a:r>
            <a:r>
              <a:rPr lang="en">
                <a:solidFill>
                  <a:schemeClr val="dk1"/>
                </a:solidFill>
                <a:latin typeface="JetBrains Mono"/>
                <a:ea typeface="JetBrains Mono"/>
                <a:cs typeface="JetBrains Mono"/>
                <a:sym typeface="JetBrains Mono"/>
              </a:rPr>
              <a:t>kotlinFunction or kotlinProperty</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76935792c1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g276935792c1_0_4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may be wondering how this works, since class files are created during compilation that do not contain any information about Kotlin-specific features. The answer is quite simple. The Kotlin compiler creates a long annotation with all the necessary information for each JVM class in the form of a protoсol buffer. And then the reflection runtime reads that information under the hood.</a:t>
            </a:r>
            <a:endParaRPr>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76935792c1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276935792c1_0_4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Why would you consider using reflection?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Firstly, just for fun – it's just really to be able to </a:t>
            </a:r>
            <a:r>
              <a:rPr lang="en">
                <a:solidFill>
                  <a:schemeClr val="dk1"/>
                </a:solidFill>
                <a:latin typeface="Open Sans"/>
                <a:ea typeface="Open Sans"/>
                <a:cs typeface="Open Sans"/>
                <a:sym typeface="Open Sans"/>
              </a:rPr>
              <a:t>manipulate your program however you want</a:t>
            </a:r>
            <a:r>
              <a:rPr lang="en">
                <a:solidFill>
                  <a:schemeClr val="dk1"/>
                </a:solidFill>
                <a:latin typeface="Open Sans"/>
                <a:ea typeface="Open Sans"/>
                <a:cs typeface="Open Sans"/>
                <a:sym typeface="Open Sans"/>
              </a:rPr>
              <a:t>, and doing so can give you a better understanding of how Kotlin works under the hood, as well as what different Kotlin constructs compile into.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real life, reflection is often used in frameworks such as Spring and JUnit. It typically creates entities based on user information,</a:t>
            </a:r>
            <a:r>
              <a:rPr lang="en">
                <a:solidFill>
                  <a:schemeClr val="dk1"/>
                </a:solidFill>
                <a:latin typeface="Open Sans"/>
                <a:ea typeface="Open Sans"/>
                <a:cs typeface="Open Sans"/>
                <a:sym typeface="Open Sans"/>
              </a:rPr>
              <a:t> generating extra classes for example.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Reflection is also sometimes used for testing, since it allows you to access and test all the private entities in your program.</a:t>
            </a:r>
            <a:endParaRPr>
              <a:solidFill>
                <a:schemeClr val="dk1"/>
              </a:solidFill>
              <a:latin typeface="Open Sans"/>
              <a:ea typeface="Open Sans"/>
              <a:cs typeface="Open Sans"/>
              <a:sym typeface="Open Sans"/>
            </a:endParaRPr>
          </a:p>
          <a:p>
            <a:pPr indent="0" lvl="0" marL="0" rtl="0" algn="l">
              <a:lnSpc>
                <a:spcPct val="108333"/>
              </a:lnSpc>
              <a:spcBef>
                <a:spcPts val="15"/>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8333"/>
              </a:lnSpc>
              <a:spcBef>
                <a:spcPts val="15"/>
              </a:spcBef>
              <a:spcAft>
                <a:spcPts val="15"/>
              </a:spcAft>
              <a:buClr>
                <a:schemeClr val="dk1"/>
              </a:buClr>
              <a:buSzPts val="1100"/>
              <a:buFont typeface="Arial"/>
              <a:buNone/>
            </a:pPr>
            <a:r>
              <a:rPr lang="en">
                <a:solidFill>
                  <a:schemeClr val="dk1"/>
                </a:solidFill>
                <a:latin typeface="Open Sans"/>
                <a:ea typeface="Open Sans"/>
                <a:cs typeface="Open Sans"/>
                <a:sym typeface="Open Sans"/>
              </a:rPr>
              <a:t>However, reflection does have its risks, and it can even break things in your program!</a:t>
            </a:r>
            <a:endParaRPr>
              <a:latin typeface="Open Sans"/>
              <a:ea typeface="Open Sans"/>
              <a:cs typeface="Open Sans"/>
              <a:sym typeface="Open San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6935792c1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276935792c1_0_4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Of course, using reflection has its drawbacks.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As you may have noticed, we mostly access functions or fields using string constants. Changing the function’s name via refactoring will not change this constant, which may lead to the program breaking.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addition, one of the major drawbacks is performance, as all operations are performed at run-time.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last drawback also affects performance. Since operations are performed at runtime, no compile-time optimizations can be performed. </a:t>
            </a:r>
            <a:endParaRPr>
              <a:solidFill>
                <a:schemeClr val="dk1"/>
              </a:solidFill>
              <a:latin typeface="Open Sans"/>
              <a:ea typeface="Open Sans"/>
              <a:cs typeface="Open Sans"/>
              <a:sym typeface="Open Sans"/>
            </a:endParaRPr>
          </a:p>
          <a:p>
            <a:pPr indent="0" lvl="0" marL="0" rtl="0" algn="l">
              <a:lnSpc>
                <a:spcPct val="108333"/>
              </a:lnSpc>
              <a:spcBef>
                <a:spcPts val="860"/>
              </a:spcBef>
              <a:spcAft>
                <a:spcPts val="15"/>
              </a:spcAft>
              <a:buClr>
                <a:schemeClr val="dk1"/>
              </a:buClr>
              <a:buSzPts val="1100"/>
              <a:buFont typeface="Arial"/>
              <a:buNone/>
            </a:pPr>
            <a:r>
              <a:rPr lang="en">
                <a:solidFill>
                  <a:schemeClr val="dk1"/>
                </a:solidFill>
                <a:latin typeface="Open Sans"/>
                <a:ea typeface="Open Sans"/>
                <a:cs typeface="Open Sans"/>
                <a:sym typeface="Open Sans"/>
              </a:rPr>
              <a:t>In light of these downsides, it is best to avoid using reflection if you don't really need it!</a:t>
            </a:r>
            <a:endParaRPr>
              <a:latin typeface="Open Sans"/>
              <a:ea typeface="Open Sans"/>
              <a:cs typeface="Open Sans"/>
              <a:sym typeface="Open San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ca1485ec4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2ca1485ec4d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latin typeface="JetBrains Mono"/>
                <a:ea typeface="JetBrains Mono"/>
                <a:cs typeface="JetBrains Mono"/>
                <a:sym typeface="JetBrains Mono"/>
              </a:rPr>
              <a:t>MethodHandles</a:t>
            </a:r>
            <a:r>
              <a:rPr lang="en">
                <a:solidFill>
                  <a:schemeClr val="dk1"/>
                </a:solidFill>
                <a:latin typeface="Open Sans"/>
                <a:ea typeface="Open Sans"/>
                <a:cs typeface="Open Sans"/>
                <a:sym typeface="Open Sans"/>
              </a:rPr>
              <a:t>, introduced in Java 1.7, is an API similar to reflection but was initially designed to support dynamic languages on the JVM, but turned out to be a performant alternative to reflection in scenarios when we have information about signatures of methods and fields we wish to invoke.</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JetBrains Mono"/>
                <a:ea typeface="JetBrains Mono"/>
                <a:cs typeface="JetBrains Mono"/>
                <a:sym typeface="JetBrains Mono"/>
              </a:rPr>
              <a:t>MethodHandles.Lookup</a:t>
            </a:r>
            <a:r>
              <a:rPr lang="en">
                <a:solidFill>
                  <a:schemeClr val="dk1"/>
                </a:solidFill>
                <a:latin typeface="Open Sans"/>
                <a:ea typeface="Open Sans"/>
                <a:cs typeface="Open Sans"/>
                <a:sym typeface="Open Sans"/>
              </a:rPr>
              <a:t> is a factory that allows one to obtain method handles for fields and methods.</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MethodType just stores the parameter types of a method and its return type.</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This API is named as such because it accesses methods and fields through direct handles that, just once, during lookup, precisely identify the method variant being called, whether access to call the method is available, etc. This specificity makes it more efficient than reflection, which, for example, always needs to match an argument array with the method to ensure type safety.</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Furthermore, the API includes handle adapters that enable the preprocessing of arguments and post-processing of the return value of a handled method, conveniently combining several method handles.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ca1485ec4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g2ca1485ec4d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Let's sum it up. One should not regard method handles as a reflection API. MethodHandles.Lookup cannot enumerate the methods of a class or identify their signatures by itself.</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Both reflection and method handles enable dynamic method invocation and can even be combined, because methods can be resolved with reflection but called with method handles.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The performance of method handles is generally better, attributable to fewer access and argument checks and special JIT optimizations performed by the JVM.</a:t>
            </a:r>
            <a:endParaRPr>
              <a:latin typeface="Open Sans"/>
              <a:ea typeface="Open Sans"/>
              <a:cs typeface="Open Sans"/>
              <a:sym typeface="Open Sa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76935792c1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g276935792c1_0_4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latin typeface="Open Sans"/>
                <a:ea typeface="Open Sans"/>
                <a:cs typeface="Open Sans"/>
                <a:sym typeface="Open Sans"/>
              </a:rPr>
              <a:t>We can request two types of method handles lookup.</a:t>
            </a:r>
            <a:br>
              <a:rPr lang="en">
                <a:latin typeface="Open Sans"/>
                <a:ea typeface="Open Sans"/>
                <a:cs typeface="Open Sans"/>
                <a:sym typeface="Open Sans"/>
              </a:rPr>
            </a:br>
            <a:br>
              <a:rPr lang="en">
                <a:latin typeface="Open Sans"/>
                <a:ea typeface="Open Sans"/>
                <a:cs typeface="Open Sans"/>
                <a:sym typeface="Open Sans"/>
              </a:rPr>
            </a:br>
            <a:r>
              <a:rPr lang="en">
                <a:latin typeface="Open Sans"/>
                <a:ea typeface="Open Sans"/>
                <a:cs typeface="Open Sans"/>
                <a:sym typeface="Open Sans"/>
              </a:rPr>
              <a:t>The public lookup allows access only to public fields and methods that can be called from anywhere, so it will work the same way regardless of where you acquire it.</a:t>
            </a:r>
            <a:endParaRPr>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latin typeface="Open Sans"/>
                <a:ea typeface="Open Sans"/>
                <a:cs typeface="Open Sans"/>
                <a:sym typeface="Open Sans"/>
              </a:rPr>
              <a:t>However, when you perform a simple lookup, it will have full access to everything that can be accessed from the class in which the lookup is acquired. This behavior is named caller-sensitive. Such a lookup won’t allow you to break any encapsulation because it will enable you to call private methods of the class where the lookup is acquired, but it won’t allow access to private methods of any other classes. Unless you intend to break the encapsulation of your class, you should not expose this lookup to other classes.</a:t>
            </a:r>
            <a:endParaRPr>
              <a:latin typeface="Open Sans"/>
              <a:ea typeface="Open Sans"/>
              <a:cs typeface="Open Sans"/>
              <a:sym typeface="Open Sans"/>
            </a:endParaRPr>
          </a:p>
          <a:p>
            <a:pPr indent="0" lvl="0" marL="0" rtl="0" algn="l">
              <a:lnSpc>
                <a:spcPct val="150000"/>
              </a:lnSpc>
              <a:spcBef>
                <a:spcPts val="0"/>
              </a:spcBef>
              <a:spcAft>
                <a:spcPts val="0"/>
              </a:spcAft>
              <a:buSzPts val="1100"/>
              <a:buNone/>
            </a:pPr>
            <a:br>
              <a:rPr lang="en">
                <a:latin typeface="Open Sans"/>
                <a:ea typeface="Open Sans"/>
                <a:cs typeface="Open Sans"/>
                <a:sym typeface="Open Sans"/>
              </a:rPr>
            </a:br>
            <a:r>
              <a:rPr lang="en">
                <a:latin typeface="Open Sans"/>
                <a:ea typeface="Open Sans"/>
                <a:cs typeface="Open Sans"/>
                <a:sym typeface="Open Sans"/>
              </a:rPr>
              <a:t>There are still few ways to bypass encapsulation with method handles, such as accessing a method that was made accessible through reflection (we’ll talk about it) or by using a special private lookup. However, the latter one is beyond the scope of the presentation, as it requires some understanding of the Java 9+ modules.</a:t>
            </a:r>
            <a:endParaRPr>
              <a:latin typeface="Open Sans"/>
              <a:ea typeface="Open Sans"/>
              <a:cs typeface="Open Sans"/>
              <a:sym typeface="Open San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76935792c1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g276935792c1_0_4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First, a lookup object is obtained. Then, it proceeds to find a virtual (opposing to static) method, </a:t>
            </a:r>
            <a:r>
              <a:rPr lang="en">
                <a:latin typeface="JetBrains Mono"/>
                <a:ea typeface="JetBrains Mono"/>
                <a:cs typeface="JetBrains Mono"/>
                <a:sym typeface="JetBrains Mono"/>
              </a:rPr>
              <a:t>getName</a:t>
            </a:r>
            <a:r>
              <a:rPr lang="en">
                <a:latin typeface="Open Sans"/>
                <a:ea typeface="Open Sans"/>
                <a:cs typeface="Open Sans"/>
                <a:sym typeface="Open Sans"/>
              </a:rPr>
              <a:t>, which returns a </a:t>
            </a:r>
            <a:r>
              <a:rPr lang="en">
                <a:latin typeface="JetBrains Mono"/>
                <a:ea typeface="JetBrains Mono"/>
                <a:cs typeface="JetBrains Mono"/>
                <a:sym typeface="JetBrains Mono"/>
              </a:rPr>
              <a:t>String</a:t>
            </a:r>
            <a:r>
              <a:rPr lang="en">
                <a:latin typeface="Open Sans"/>
                <a:ea typeface="Open Sans"/>
                <a:cs typeface="Open Sans"/>
                <a:sym typeface="Open Sans"/>
              </a:rPr>
              <a:t>, in </a:t>
            </a:r>
            <a:r>
              <a:rPr lang="en">
                <a:latin typeface="JetBrains Mono"/>
                <a:ea typeface="JetBrains Mono"/>
                <a:cs typeface="JetBrains Mono"/>
                <a:sym typeface="JetBrains Mono"/>
              </a:rPr>
              <a:t>Dog</a:t>
            </a:r>
            <a:r>
              <a:rPr lang="en">
                <a:latin typeface="Open Sans"/>
                <a:ea typeface="Open Sans"/>
                <a:cs typeface="Open Sans"/>
                <a:sym typeface="Open Sans"/>
              </a:rPr>
              <a:t> class. The method is called on an instance of </a:t>
            </a:r>
            <a:r>
              <a:rPr lang="en">
                <a:latin typeface="JetBrains Mono"/>
                <a:ea typeface="JetBrains Mono"/>
                <a:cs typeface="JetBrains Mono"/>
                <a:sym typeface="JetBrains Mono"/>
              </a:rPr>
              <a:t>Dog</a:t>
            </a:r>
            <a:r>
              <a:rPr lang="en">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76935792c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g276935792c1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Since Kotlin is fully compatible with Java code, you can easily use Java reflection. We will look at Java reflection first, and then the Kotlin analog. The best way to use reflection in Kotlin under the JVM is a combination of Java and Kotlin reflection. The main entry point for reflection is the class </a:t>
            </a:r>
            <a:r>
              <a:rPr lang="en">
                <a:solidFill>
                  <a:schemeClr val="dk1"/>
                </a:solidFill>
                <a:latin typeface="JetBrains Mono"/>
                <a:ea typeface="JetBrains Mono"/>
                <a:cs typeface="JetBrains Mono"/>
                <a:sym typeface="JetBrains Mono"/>
              </a:rPr>
              <a:t>Class&lt;T&gt;</a:t>
            </a:r>
            <a:r>
              <a:rPr lang="en">
                <a:solidFill>
                  <a:schemeClr val="dk1"/>
                </a:solidFill>
                <a:latin typeface="Open Sans"/>
                <a:ea typeface="Open Sans"/>
                <a:cs typeface="Open Sans"/>
                <a:sym typeface="Open Sans"/>
              </a:rPr>
              <a:t>, which can be accessed by calling </a:t>
            </a:r>
            <a:r>
              <a:rPr lang="en">
                <a:solidFill>
                  <a:schemeClr val="dk1"/>
                </a:solidFill>
                <a:latin typeface="JetBrains Mono"/>
                <a:ea typeface="JetBrains Mono"/>
                <a:cs typeface="JetBrains Mono"/>
                <a:sym typeface="JetBrains Mono"/>
              </a:rPr>
              <a:t>::class.java from any Kotlin object</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76935792c1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g276935792c1_0_5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And in this example we are bypassing the encapsulation of a private method. First, we receive the </a:t>
            </a:r>
            <a:r>
              <a:rPr lang="en">
                <a:latin typeface="JetBrains Mono"/>
                <a:ea typeface="JetBrains Mono"/>
                <a:cs typeface="JetBrains Mono"/>
                <a:sym typeface="JetBrains Mono"/>
              </a:rPr>
              <a:t>Method</a:t>
            </a:r>
            <a:r>
              <a:rPr lang="en">
                <a:latin typeface="Open Sans"/>
                <a:ea typeface="Open Sans"/>
                <a:cs typeface="Open Sans"/>
                <a:sym typeface="Open Sans"/>
              </a:rPr>
              <a:t> with reflection, then we convert it to </a:t>
            </a:r>
            <a:r>
              <a:rPr lang="en">
                <a:latin typeface="JetBrains Mono"/>
                <a:ea typeface="JetBrains Mono"/>
                <a:cs typeface="JetBrains Mono"/>
                <a:sym typeface="JetBrains Mono"/>
              </a:rPr>
              <a:t>MethodHandle</a:t>
            </a:r>
            <a:r>
              <a:rPr lang="en">
                <a:latin typeface="Open Sans"/>
                <a:ea typeface="Open Sans"/>
                <a:cs typeface="Open Sans"/>
                <a:sym typeface="Open Sans"/>
              </a:rPr>
              <a:t> by calling </a:t>
            </a:r>
            <a:r>
              <a:rPr lang="en">
                <a:latin typeface="JetBrains Mono"/>
                <a:ea typeface="JetBrains Mono"/>
                <a:cs typeface="JetBrains Mono"/>
                <a:sym typeface="JetBrains Mono"/>
              </a:rPr>
              <a:t>unreflect</a:t>
            </a:r>
            <a:r>
              <a:rPr lang="en">
                <a:latin typeface="Open Sans"/>
                <a:ea typeface="Open Sans"/>
                <a:cs typeface="Open Sans"/>
                <a:sym typeface="Open Sans"/>
              </a:rPr>
              <a:t> function of lookup. Then we just call it.</a:t>
            </a:r>
            <a:endParaRPr>
              <a:latin typeface="Open Sans"/>
              <a:ea typeface="Open Sans"/>
              <a:cs typeface="Open Sans"/>
              <a:sym typeface="Open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76935792c1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276935792c1_0_5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Here we are using a </a:t>
            </a:r>
            <a:r>
              <a:rPr lang="en">
                <a:latin typeface="JetBrains Mono"/>
                <a:ea typeface="JetBrains Mono"/>
                <a:cs typeface="JetBrains Mono"/>
                <a:sym typeface="JetBrains Mono"/>
              </a:rPr>
              <a:t>MethodType</a:t>
            </a:r>
            <a:r>
              <a:rPr lang="en">
                <a:latin typeface="Open Sans"/>
                <a:ea typeface="Open Sans"/>
                <a:cs typeface="Open Sans"/>
                <a:sym typeface="Open Sans"/>
              </a:rPr>
              <a:t> object to store a signature and locate a matching method in the </a:t>
            </a:r>
            <a:r>
              <a:rPr lang="en">
                <a:latin typeface="JetBrains Mono"/>
                <a:ea typeface="JetBrains Mono"/>
                <a:cs typeface="JetBrains Mono"/>
                <a:sym typeface="JetBrains Mono"/>
              </a:rPr>
              <a:t>List</a:t>
            </a:r>
            <a:r>
              <a:rPr lang="en">
                <a:latin typeface="Open Sans"/>
                <a:ea typeface="Open Sans"/>
                <a:cs typeface="Open Sans"/>
                <a:sym typeface="Open Sans"/>
              </a:rPr>
              <a:t> interface. The </a:t>
            </a:r>
            <a:r>
              <a:rPr lang="en">
                <a:latin typeface="JetBrains Mono"/>
                <a:ea typeface="JetBrains Mono"/>
                <a:cs typeface="JetBrains Mono"/>
                <a:sym typeface="JetBrains Mono"/>
              </a:rPr>
              <a:t>size</a:t>
            </a:r>
            <a:r>
              <a:rPr lang="en">
                <a:latin typeface="Open Sans"/>
                <a:ea typeface="Open Sans"/>
                <a:cs typeface="Open Sans"/>
                <a:sym typeface="Open Sans"/>
              </a:rPr>
              <a:t> method takes no arguments and returns an int, and then we are calling it on a list with, obviously, three elements.</a:t>
            </a:r>
            <a:endParaRPr>
              <a:latin typeface="Open Sans"/>
              <a:ea typeface="Open Sans"/>
              <a:cs typeface="Open Sans"/>
              <a:sym typeface="Open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76935792c1_0_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276935792c1_0_5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latin typeface="Open Sans"/>
                <a:ea typeface="Open Sans"/>
                <a:cs typeface="Open Sans"/>
                <a:sym typeface="Open Sans"/>
              </a:rPr>
              <a:t>The difference between </a:t>
            </a:r>
            <a:r>
              <a:rPr lang="en">
                <a:latin typeface="JetBrains Mono"/>
                <a:ea typeface="JetBrains Mono"/>
                <a:cs typeface="JetBrains Mono"/>
                <a:sym typeface="JetBrains Mono"/>
              </a:rPr>
              <a:t>invoke</a:t>
            </a:r>
            <a:r>
              <a:rPr lang="en">
                <a:latin typeface="Open Sans"/>
                <a:ea typeface="Open Sans"/>
                <a:cs typeface="Open Sans"/>
                <a:sym typeface="Open Sans"/>
              </a:rPr>
              <a:t> and </a:t>
            </a:r>
            <a:r>
              <a:rPr lang="en">
                <a:latin typeface="JetBrains Mono"/>
                <a:ea typeface="JetBrains Mono"/>
                <a:cs typeface="JetBrains Mono"/>
                <a:sym typeface="JetBrains Mono"/>
              </a:rPr>
              <a:t>invokeExact</a:t>
            </a:r>
            <a:r>
              <a:rPr lang="en">
                <a:latin typeface="Open Sans"/>
                <a:ea typeface="Open Sans"/>
                <a:cs typeface="Open Sans"/>
                <a:sym typeface="Open Sans"/>
              </a:rPr>
              <a:t> in Java's method handles is how they handle types. </a:t>
            </a:r>
            <a:r>
              <a:rPr lang="en">
                <a:latin typeface="JetBrains Mono"/>
                <a:ea typeface="JetBrains Mono"/>
                <a:cs typeface="JetBrains Mono"/>
                <a:sym typeface="JetBrains Mono"/>
              </a:rPr>
              <a:t>invoke</a:t>
            </a:r>
            <a:r>
              <a:rPr lang="en">
                <a:latin typeface="Open Sans"/>
                <a:ea typeface="Open Sans"/>
                <a:cs typeface="Open Sans"/>
                <a:sym typeface="Open Sans"/>
              </a:rPr>
              <a:t> adapts argument types to fit the method handle's signature, making it more flexible but slower. </a:t>
            </a:r>
            <a:r>
              <a:rPr lang="en">
                <a:latin typeface="JetBrains Mono"/>
                <a:ea typeface="JetBrains Mono"/>
                <a:cs typeface="JetBrains Mono"/>
                <a:sym typeface="JetBrains Mono"/>
              </a:rPr>
              <a:t>invokeExact</a:t>
            </a:r>
            <a:r>
              <a:rPr lang="en">
                <a:latin typeface="Open Sans"/>
                <a:ea typeface="Open Sans"/>
                <a:cs typeface="Open Sans"/>
                <a:sym typeface="Open Sans"/>
              </a:rPr>
              <a:t> requires exact type matches, which makes it faster but less flexible.</a:t>
            </a:r>
            <a:endParaRPr>
              <a:latin typeface="Open Sans"/>
              <a:ea typeface="Open Sans"/>
              <a:cs typeface="Open Sans"/>
              <a:sym typeface="Open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76935792c1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276935792c1_0_5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Anyway, all type checks are done and passing some unrelated to </a:t>
            </a:r>
            <a:r>
              <a:rPr lang="en">
                <a:latin typeface="JetBrains Mono"/>
                <a:ea typeface="JetBrains Mono"/>
                <a:cs typeface="JetBrains Mono"/>
                <a:sym typeface="JetBrains Mono"/>
              </a:rPr>
              <a:t>List</a:t>
            </a:r>
            <a:r>
              <a:rPr lang="en">
                <a:latin typeface="Open Sans"/>
                <a:ea typeface="Open Sans"/>
                <a:cs typeface="Open Sans"/>
                <a:sym typeface="Open Sans"/>
              </a:rPr>
              <a:t> type will fail.</a:t>
            </a:r>
            <a:endParaRPr>
              <a:latin typeface="Open Sans"/>
              <a:ea typeface="Open Sans"/>
              <a:cs typeface="Open Sans"/>
              <a:sym typeface="Open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76935792c1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276935792c1_0_5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72c0df22f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172c0df22f4_0_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76935792c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g276935792c1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Going back to the example from the previous slides, we have a </a:t>
            </a:r>
            <a:r>
              <a:rPr lang="en" sz="1050">
                <a:solidFill>
                  <a:schemeClr val="dk1"/>
                </a:solidFill>
                <a:latin typeface="Courier"/>
                <a:ea typeface="Courier"/>
                <a:cs typeface="Courier"/>
                <a:sym typeface="Courier"/>
              </a:rPr>
              <a:t>Dog</a:t>
            </a:r>
            <a:r>
              <a:rPr lang="en" sz="1050">
                <a:solidFill>
                  <a:schemeClr val="dk1"/>
                </a:solidFill>
                <a:latin typeface="Roboto"/>
                <a:ea typeface="Roboto"/>
                <a:cs typeface="Roboto"/>
                <a:sym typeface="Roboto"/>
              </a:rPr>
              <a:t> </a:t>
            </a:r>
            <a:r>
              <a:rPr lang="en">
                <a:solidFill>
                  <a:schemeClr val="dk1"/>
                </a:solidFill>
                <a:latin typeface="Open Sans"/>
                <a:ea typeface="Open Sans"/>
                <a:cs typeface="Open Sans"/>
                <a:sym typeface="Open Sans"/>
              </a:rPr>
              <a:t>class with two fields – name and age. Using reflection, for any object we can get a list of fields and print their names, for example, for a dog object with type </a:t>
            </a:r>
            <a:r>
              <a:rPr lang="en" sz="1050">
                <a:solidFill>
                  <a:schemeClr val="dk1"/>
                </a:solidFill>
                <a:latin typeface="JetBrains Mono"/>
                <a:ea typeface="JetBrains Mono"/>
                <a:cs typeface="JetBrains Mono"/>
                <a:sym typeface="JetBrains Mono"/>
              </a:rPr>
              <a:t>Dog</a:t>
            </a:r>
            <a:r>
              <a:rPr lang="en" sz="1050">
                <a:solidFill>
                  <a:schemeClr val="dk1"/>
                </a:solidFill>
                <a:latin typeface="Roboto"/>
                <a:ea typeface="Roboto"/>
                <a:cs typeface="Roboto"/>
                <a:sym typeface="Roboto"/>
              </a:rPr>
              <a:t> </a:t>
            </a:r>
            <a:r>
              <a:rPr lang="en">
                <a:solidFill>
                  <a:schemeClr val="dk1"/>
                </a:solidFill>
                <a:latin typeface="Open Sans"/>
                <a:ea typeface="Open Sans"/>
                <a:cs typeface="Open Sans"/>
                <a:sym typeface="Open Sans"/>
              </a:rPr>
              <a:t>we will receive, as expected, a list of two field names – name and age. This can be done by accessing the fields of the </a:t>
            </a:r>
            <a:r>
              <a:rPr lang="en" sz="1050">
                <a:solidFill>
                  <a:schemeClr val="dk1"/>
                </a:solidFill>
                <a:latin typeface="JetBrains Mono"/>
                <a:ea typeface="JetBrains Mono"/>
                <a:cs typeface="JetBrains Mono"/>
                <a:sym typeface="JetBrains Mono"/>
              </a:rPr>
              <a:t>Class&lt;T&gt;</a:t>
            </a:r>
            <a:r>
              <a:rPr lang="en">
                <a:solidFill>
                  <a:schemeClr val="dk1"/>
                </a:solidFill>
                <a:latin typeface="Open Sans"/>
                <a:ea typeface="Open Sans"/>
                <a:cs typeface="Open Sans"/>
                <a:sym typeface="Open Sans"/>
              </a:rPr>
              <a:t> object. But in our example, we received an empty list – what could be the problem?</a:t>
            </a:r>
            <a:endParaRPr>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76935792c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g276935792c1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If we examine the Kotlin bytecode and the decompiled class files, we see that both our fields are private. To regulate Kotlin mutability in Java, getter and setter methods are created, but the fields themselves are private. And they return only public fields.</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76935792c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276935792c1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However, reflection is a powerful mechanism, and we can also use it to get access to private fields. To do this, we can use </a:t>
            </a:r>
            <a:r>
              <a:rPr lang="en">
                <a:solidFill>
                  <a:schemeClr val="dk1"/>
                </a:solidFill>
                <a:latin typeface="JetBrains Mono"/>
                <a:ea typeface="JetBrains Mono"/>
                <a:cs typeface="JetBrains Mono"/>
                <a:sym typeface="JetBrains Mono"/>
              </a:rPr>
              <a:t>declaredFields</a:t>
            </a:r>
            <a:r>
              <a:rPr lang="en">
                <a:solidFill>
                  <a:schemeClr val="dk1"/>
                </a:solidFill>
                <a:latin typeface="Open Sans"/>
                <a:ea typeface="Open Sans"/>
                <a:cs typeface="Open Sans"/>
                <a:sym typeface="Open Sans"/>
              </a:rPr>
              <a:t>. In this case, everything is fine with our example.</a:t>
            </a:r>
            <a:endParaRPr>
              <a:solidFill>
                <a:schemeClr val="dk1"/>
              </a:solidFill>
              <a:latin typeface="Open Sans"/>
              <a:ea typeface="Open Sans"/>
              <a:cs typeface="Open Sans"/>
              <a:sym typeface="Open Sans"/>
            </a:endParaRPr>
          </a:p>
          <a:p>
            <a:pPr indent="0" lvl="0" marL="0" rtl="0" algn="l">
              <a:lnSpc>
                <a:spcPct val="100000"/>
              </a:lnSpc>
              <a:spcBef>
                <a:spcPts val="15"/>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76935792c1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276935792c1_0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501900" rtl="0" algn="l">
              <a:lnSpc>
                <a:spcPct val="150000"/>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Now we have made sure that we can get all the fields. Not only can we get them as read-only objects, but we can also modify them. To do so, we simply find the field we need using its name and then call the </a:t>
            </a:r>
            <a:r>
              <a:rPr lang="en">
                <a:solidFill>
                  <a:schemeClr val="dk1"/>
                </a:solidFill>
                <a:latin typeface="JetBrains Mono"/>
                <a:ea typeface="JetBrains Mono"/>
                <a:cs typeface="JetBrains Mono"/>
                <a:sym typeface="JetBrains Mono"/>
              </a:rPr>
              <a:t>set</a:t>
            </a:r>
            <a:r>
              <a:rPr lang="en">
                <a:solidFill>
                  <a:schemeClr val="dk1"/>
                </a:solidFill>
                <a:latin typeface="Open Sans"/>
                <a:ea typeface="Open Sans"/>
                <a:cs typeface="Open Sans"/>
                <a:sym typeface="Open Sans"/>
              </a:rPr>
              <a:t> method with the object of the class and the value of the new field. Be sure to use the same type as your initial class requests, otherwise you will get a runtime error.</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76935792c1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276935792c1_0_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8333"/>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So, this code should work, but we got an error. In fact, because the field is private, you cannot change it by default. </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a:noFill/>
          <a:ln>
            <a:noFill/>
          </a:ln>
        </p:spPr>
        <p:txBody>
          <a:bodyPr anchorCtr="0" anchor="ctr" bIns="91425" lIns="0" spcFirstLastPara="1" rIns="0"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2"/>
          <p:cNvPicPr preferRelativeResize="0"/>
          <p:nvPr/>
        </p:nvPicPr>
        <p:blipFill rotWithShape="1">
          <a:blip r:embed="rId2">
            <a:alphaModFix/>
          </a:blip>
          <a:srcRect b="20590" l="25105" r="1077" t="18582"/>
          <a:stretch/>
        </p:blipFill>
        <p:spPr>
          <a:xfrm rot="-720009">
            <a:off x="4471045" y="-44961"/>
            <a:ext cx="5499357" cy="45332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15" name="Google Shape;15;p3"/>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6" name="Shape 16"/>
        <p:cNvGrpSpPr/>
        <p:nvPr/>
      </p:nvGrpSpPr>
      <p:grpSpPr>
        <a:xfrm>
          <a:off x="0" y="0"/>
          <a:ext cx="0" cy="0"/>
          <a:chOff x="0" y="0"/>
          <a:chExt cx="0" cy="0"/>
        </a:xfrm>
      </p:grpSpPr>
      <p:sp>
        <p:nvSpPr>
          <p:cNvPr id="17" name="Google Shape;17;p4"/>
          <p:cNvSpPr txBox="1"/>
          <p:nvPr>
            <p:ph idx="1" type="body"/>
          </p:nvPr>
        </p:nvSpPr>
        <p:spPr>
          <a:xfrm>
            <a:off x="292608" y="1335024"/>
            <a:ext cx="8326800" cy="2853000"/>
          </a:xfrm>
          <a:prstGeom prst="rect">
            <a:avLst/>
          </a:prstGeom>
          <a:noFill/>
          <a:ln>
            <a:noFill/>
          </a:ln>
        </p:spPr>
        <p:txBody>
          <a:bodyPr anchorCtr="0" anchor="t" bIns="0" lIns="0" spcFirstLastPara="1" rIns="0" wrap="square" tIns="146300">
            <a:noAutofit/>
          </a:bodyPr>
          <a:lstStyle>
            <a:lvl1pPr indent="-279400" lvl="0" marL="457200" algn="l">
              <a:lnSpc>
                <a:spcPct val="115000"/>
              </a:lnSpc>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algn="l">
              <a:lnSpc>
                <a:spcPct val="115000"/>
              </a:lnSpc>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8" name="Google Shape;18;p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19" name="Shape 19"/>
        <p:cNvGrpSpPr/>
        <p:nvPr/>
      </p:nvGrpSpPr>
      <p:grpSpPr>
        <a:xfrm>
          <a:off x="0" y="0"/>
          <a:ext cx="0" cy="0"/>
          <a:chOff x="0" y="0"/>
          <a:chExt cx="0" cy="0"/>
        </a:xfrm>
      </p:grpSpPr>
      <p:sp>
        <p:nvSpPr>
          <p:cNvPr id="20" name="Google Shape;20;p5"/>
          <p:cNvSpPr txBox="1"/>
          <p:nvPr>
            <p:ph idx="1" type="body"/>
          </p:nvPr>
        </p:nvSpPr>
        <p:spPr>
          <a:xfrm>
            <a:off x="292608" y="1335024"/>
            <a:ext cx="8328900" cy="2377500"/>
          </a:xfrm>
          <a:prstGeom prst="rect">
            <a:avLst/>
          </a:prstGeom>
          <a:noFill/>
          <a:ln>
            <a:noFill/>
          </a:ln>
        </p:spPr>
        <p:txBody>
          <a:bodyPr anchorCtr="0" anchor="t" bIns="0" lIns="0" spcFirstLastPara="1" rIns="0" wrap="square" tIns="73150">
            <a:noAutofit/>
          </a:bodyPr>
          <a:lstStyle>
            <a:lvl1pPr indent="-317500" lvl="0" marL="457200" algn="l">
              <a:lnSpc>
                <a:spcPct val="115000"/>
              </a:lnSpc>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algn="l">
              <a:lnSpc>
                <a:spcPct val="115000"/>
              </a:lnSpc>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21" name="Google Shape;21;p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6"/>
          <p:cNvSpPr txBox="1"/>
          <p:nvPr>
            <p:ph idx="1" type="body"/>
          </p:nvPr>
        </p:nvSpPr>
        <p:spPr>
          <a:xfrm>
            <a:off x="292608" y="1335024"/>
            <a:ext cx="8328900" cy="2395800"/>
          </a:xfrm>
          <a:prstGeom prst="rect">
            <a:avLst/>
          </a:prstGeom>
          <a:noFill/>
          <a:ln>
            <a:noFill/>
          </a:ln>
        </p:spPr>
        <p:txBody>
          <a:bodyPr anchorCtr="0" anchor="t" bIns="0" lIns="0" spcFirstLastPara="1" rIns="0" wrap="square" tIns="73150">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600"/>
              </a:spcBef>
              <a:spcAft>
                <a:spcPts val="0"/>
              </a:spcAft>
              <a:buSzPts val="1400"/>
              <a:buChar char="○"/>
              <a:defRPr/>
            </a:lvl2pPr>
            <a:lvl3pPr indent="-317500" lvl="2" marL="1371600" algn="l">
              <a:lnSpc>
                <a:spcPct val="115000"/>
              </a:lnSpc>
              <a:spcBef>
                <a:spcPts val="600"/>
              </a:spcBef>
              <a:spcAft>
                <a:spcPts val="0"/>
              </a:spcAft>
              <a:buSzPts val="1400"/>
              <a:buChar char="■"/>
              <a:defRPr/>
            </a:lvl3pPr>
            <a:lvl4pPr indent="-317500" lvl="3" marL="1828800" algn="l">
              <a:lnSpc>
                <a:spcPct val="115000"/>
              </a:lnSpc>
              <a:spcBef>
                <a:spcPts val="600"/>
              </a:spcBef>
              <a:spcAft>
                <a:spcPts val="0"/>
              </a:spcAft>
              <a:buSzPts val="1400"/>
              <a:buChar char="●"/>
              <a:defRPr/>
            </a:lvl4pPr>
            <a:lvl5pPr indent="-317500" lvl="4" marL="2286000" algn="l">
              <a:lnSpc>
                <a:spcPct val="115000"/>
              </a:lnSpc>
              <a:spcBef>
                <a:spcPts val="600"/>
              </a:spcBef>
              <a:spcAft>
                <a:spcPts val="0"/>
              </a:spcAft>
              <a:buSzPts val="1400"/>
              <a:buChar char="○"/>
              <a:defRPr/>
            </a:lvl5pPr>
            <a:lvl6pPr indent="-317500" lvl="5" marL="2743200" algn="l">
              <a:lnSpc>
                <a:spcPct val="115000"/>
              </a:lnSpc>
              <a:spcBef>
                <a:spcPts val="600"/>
              </a:spcBef>
              <a:spcAft>
                <a:spcPts val="0"/>
              </a:spcAft>
              <a:buSzPts val="1400"/>
              <a:buChar char="■"/>
              <a:defRPr/>
            </a:lvl6pPr>
            <a:lvl7pPr indent="-317500" lvl="6" marL="3200400" algn="l">
              <a:lnSpc>
                <a:spcPct val="115000"/>
              </a:lnSpc>
              <a:spcBef>
                <a:spcPts val="600"/>
              </a:spcBef>
              <a:spcAft>
                <a:spcPts val="0"/>
              </a:spcAft>
              <a:buSzPts val="1400"/>
              <a:buChar char="●"/>
              <a:defRPr/>
            </a:lvl7pPr>
            <a:lvl8pPr indent="-317500" lvl="7" marL="3657600" algn="l">
              <a:lnSpc>
                <a:spcPct val="115000"/>
              </a:lnSpc>
              <a:spcBef>
                <a:spcPts val="600"/>
              </a:spcBef>
              <a:spcAft>
                <a:spcPts val="0"/>
              </a:spcAft>
              <a:buSzPts val="1400"/>
              <a:buChar char="○"/>
              <a:defRPr/>
            </a:lvl8pPr>
            <a:lvl9pPr indent="-317500" lvl="8" marL="4114800" algn="l">
              <a:lnSpc>
                <a:spcPct val="115000"/>
              </a:lnSpc>
              <a:spcBef>
                <a:spcPts val="600"/>
              </a:spcBef>
              <a:spcAft>
                <a:spcPts val="600"/>
              </a:spcAft>
              <a:buSzPts val="1400"/>
              <a:buChar char="■"/>
              <a:defRPr/>
            </a:lvl9pPr>
          </a:lstStyle>
          <a:p/>
        </p:txBody>
      </p:sp>
      <p:sp>
        <p:nvSpPr>
          <p:cNvPr id="24" name="Google Shape;24;p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25" name="Shape 25"/>
        <p:cNvGrpSpPr/>
        <p:nvPr/>
      </p:nvGrpSpPr>
      <p:grpSpPr>
        <a:xfrm>
          <a:off x="0" y="0"/>
          <a:ext cx="0" cy="0"/>
          <a:chOff x="0" y="0"/>
          <a:chExt cx="0" cy="0"/>
        </a:xfrm>
      </p:grpSpPr>
      <p:sp>
        <p:nvSpPr>
          <p:cNvPr id="26" name="Google Shape;26;p7"/>
          <p:cNvSpPr txBox="1"/>
          <p:nvPr>
            <p:ph type="title"/>
          </p:nvPr>
        </p:nvSpPr>
        <p:spPr>
          <a:xfrm>
            <a:off x="411475" y="1626682"/>
            <a:ext cx="8321100" cy="1664400"/>
          </a:xfrm>
          <a:prstGeom prst="rect">
            <a:avLst/>
          </a:prstGeom>
          <a:noFill/>
          <a:ln>
            <a:noFill/>
          </a:ln>
        </p:spPr>
        <p:txBody>
          <a:bodyPr anchorCtr="0" anchor="ctr" bIns="91425" lIns="0" spcFirstLastPara="1" rIns="0" wrap="square" tIns="91425">
            <a:noAutofit/>
          </a:bodyPr>
          <a:lstStyle>
            <a:lvl1pPr lvl="0" algn="ctr">
              <a:lnSpc>
                <a:spcPct val="85000"/>
              </a:lnSpc>
              <a:spcBef>
                <a:spcPts val="0"/>
              </a:spcBef>
              <a:spcAft>
                <a:spcPts val="0"/>
              </a:spcAft>
              <a:buSzPts val="3300"/>
              <a:buNone/>
              <a:defRPr/>
            </a:lvl1pPr>
            <a:lvl2pPr lvl="1" algn="ctr">
              <a:lnSpc>
                <a:spcPct val="85000"/>
              </a:lnSpc>
              <a:spcBef>
                <a:spcPts val="0"/>
              </a:spcBef>
              <a:spcAft>
                <a:spcPts val="0"/>
              </a:spcAft>
              <a:buSzPts val="3300"/>
              <a:buNone/>
              <a:defRPr/>
            </a:lvl2pPr>
            <a:lvl3pPr lvl="2" algn="ctr">
              <a:lnSpc>
                <a:spcPct val="85000"/>
              </a:lnSpc>
              <a:spcBef>
                <a:spcPts val="0"/>
              </a:spcBef>
              <a:spcAft>
                <a:spcPts val="0"/>
              </a:spcAft>
              <a:buSzPts val="3300"/>
              <a:buNone/>
              <a:defRPr/>
            </a:lvl3pPr>
            <a:lvl4pPr lvl="3" algn="ctr">
              <a:lnSpc>
                <a:spcPct val="85000"/>
              </a:lnSpc>
              <a:spcBef>
                <a:spcPts val="0"/>
              </a:spcBef>
              <a:spcAft>
                <a:spcPts val="0"/>
              </a:spcAft>
              <a:buSzPts val="3300"/>
              <a:buNone/>
              <a:defRPr/>
            </a:lvl4pPr>
            <a:lvl5pPr lvl="4" algn="ctr">
              <a:lnSpc>
                <a:spcPct val="85000"/>
              </a:lnSpc>
              <a:spcBef>
                <a:spcPts val="0"/>
              </a:spcBef>
              <a:spcAft>
                <a:spcPts val="0"/>
              </a:spcAft>
              <a:buSzPts val="3300"/>
              <a:buNone/>
              <a:defRPr/>
            </a:lvl5pPr>
            <a:lvl6pPr lvl="5" algn="ctr">
              <a:lnSpc>
                <a:spcPct val="85000"/>
              </a:lnSpc>
              <a:spcBef>
                <a:spcPts val="0"/>
              </a:spcBef>
              <a:spcAft>
                <a:spcPts val="0"/>
              </a:spcAft>
              <a:buSzPts val="3300"/>
              <a:buNone/>
              <a:defRPr/>
            </a:lvl6pPr>
            <a:lvl7pPr lvl="6" algn="ctr">
              <a:lnSpc>
                <a:spcPct val="85000"/>
              </a:lnSpc>
              <a:spcBef>
                <a:spcPts val="0"/>
              </a:spcBef>
              <a:spcAft>
                <a:spcPts val="0"/>
              </a:spcAft>
              <a:buSzPts val="3300"/>
              <a:buNone/>
              <a:defRPr/>
            </a:lvl7pPr>
            <a:lvl8pPr lvl="7" algn="ctr">
              <a:lnSpc>
                <a:spcPct val="85000"/>
              </a:lnSpc>
              <a:spcBef>
                <a:spcPts val="0"/>
              </a:spcBef>
              <a:spcAft>
                <a:spcPts val="0"/>
              </a:spcAft>
              <a:buSzPts val="3300"/>
              <a:buNone/>
              <a:defRPr/>
            </a:lvl8pPr>
            <a:lvl9pPr lvl="8" algn="ctr">
              <a:lnSpc>
                <a:spcPct val="85000"/>
              </a:lnSpc>
              <a:spcBef>
                <a:spcPts val="0"/>
              </a:spcBef>
              <a:spcAft>
                <a:spcPts val="0"/>
              </a:spcAft>
              <a:buSzPts val="33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27" name="Shape 27"/>
        <p:cNvGrpSpPr/>
        <p:nvPr/>
      </p:nvGrpSpPr>
      <p:grpSpPr>
        <a:xfrm>
          <a:off x="0" y="0"/>
          <a:ext cx="0" cy="0"/>
          <a:chOff x="0" y="0"/>
          <a:chExt cx="0" cy="0"/>
        </a:xfrm>
      </p:grpSpPr>
      <p:sp>
        <p:nvSpPr>
          <p:cNvPr id="28" name="Google Shape;28;p8"/>
          <p:cNvSpPr txBox="1"/>
          <p:nvPr>
            <p:ph idx="1" type="body"/>
          </p:nvPr>
        </p:nvSpPr>
        <p:spPr>
          <a:xfrm>
            <a:off x="292600" y="292598"/>
            <a:ext cx="8328900" cy="4485900"/>
          </a:xfrm>
          <a:prstGeom prst="rect">
            <a:avLst/>
          </a:prstGeom>
          <a:noFill/>
          <a:ln>
            <a:noFill/>
          </a:ln>
        </p:spPr>
        <p:txBody>
          <a:bodyPr anchorCtr="0" anchor="t" bIns="0" lIns="0" spcFirstLastPara="1" rIns="0" wrap="square" tIns="73150">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600"/>
              </a:spcBef>
              <a:spcAft>
                <a:spcPts val="0"/>
              </a:spcAft>
              <a:buSzPts val="1400"/>
              <a:buChar char="○"/>
              <a:defRPr/>
            </a:lvl2pPr>
            <a:lvl3pPr indent="-317500" lvl="2" marL="1371600" algn="l">
              <a:lnSpc>
                <a:spcPct val="115000"/>
              </a:lnSpc>
              <a:spcBef>
                <a:spcPts val="600"/>
              </a:spcBef>
              <a:spcAft>
                <a:spcPts val="0"/>
              </a:spcAft>
              <a:buSzPts val="1400"/>
              <a:buChar char="■"/>
              <a:defRPr/>
            </a:lvl3pPr>
            <a:lvl4pPr indent="-317500" lvl="3" marL="1828800" algn="l">
              <a:lnSpc>
                <a:spcPct val="115000"/>
              </a:lnSpc>
              <a:spcBef>
                <a:spcPts val="600"/>
              </a:spcBef>
              <a:spcAft>
                <a:spcPts val="0"/>
              </a:spcAft>
              <a:buSzPts val="1400"/>
              <a:buChar char="●"/>
              <a:defRPr/>
            </a:lvl4pPr>
            <a:lvl5pPr indent="-317500" lvl="4" marL="2286000" algn="l">
              <a:lnSpc>
                <a:spcPct val="115000"/>
              </a:lnSpc>
              <a:spcBef>
                <a:spcPts val="600"/>
              </a:spcBef>
              <a:spcAft>
                <a:spcPts val="0"/>
              </a:spcAft>
              <a:buSzPts val="1400"/>
              <a:buChar char="○"/>
              <a:defRPr/>
            </a:lvl5pPr>
            <a:lvl6pPr indent="-317500" lvl="5" marL="2743200" algn="l">
              <a:lnSpc>
                <a:spcPct val="115000"/>
              </a:lnSpc>
              <a:spcBef>
                <a:spcPts val="600"/>
              </a:spcBef>
              <a:spcAft>
                <a:spcPts val="0"/>
              </a:spcAft>
              <a:buSzPts val="1400"/>
              <a:buChar char="■"/>
              <a:defRPr/>
            </a:lvl6pPr>
            <a:lvl7pPr indent="-317500" lvl="6" marL="3200400" algn="l">
              <a:lnSpc>
                <a:spcPct val="115000"/>
              </a:lnSpc>
              <a:spcBef>
                <a:spcPts val="600"/>
              </a:spcBef>
              <a:spcAft>
                <a:spcPts val="0"/>
              </a:spcAft>
              <a:buSzPts val="1400"/>
              <a:buChar char="●"/>
              <a:defRPr/>
            </a:lvl7pPr>
            <a:lvl8pPr indent="-317500" lvl="7" marL="3657600" algn="l">
              <a:lnSpc>
                <a:spcPct val="115000"/>
              </a:lnSpc>
              <a:spcBef>
                <a:spcPts val="600"/>
              </a:spcBef>
              <a:spcAft>
                <a:spcPts val="0"/>
              </a:spcAft>
              <a:buSzPts val="1400"/>
              <a:buChar char="○"/>
              <a:defRPr/>
            </a:lvl8pPr>
            <a:lvl9pPr indent="-317500" lvl="8" marL="4114800" algn="l">
              <a:lnSpc>
                <a:spcPct val="115000"/>
              </a:lnSpc>
              <a:spcBef>
                <a:spcPts val="600"/>
              </a:spcBef>
              <a:spcAft>
                <a:spcPts val="60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9" name="Shape 29"/>
        <p:cNvGrpSpPr/>
        <p:nvPr/>
      </p:nvGrpSpPr>
      <p:grpSpPr>
        <a:xfrm>
          <a:off x="0" y="0"/>
          <a:ext cx="0" cy="0"/>
          <a:chOff x="0" y="0"/>
          <a:chExt cx="0" cy="0"/>
        </a:xfrm>
      </p:grpSpPr>
      <p:sp>
        <p:nvSpPr>
          <p:cNvPr id="30" name="Google Shape;30;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1" name="Google Shape;31;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 name="Google Shape;3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1pPr>
            <a:lvl2pPr lvl="1"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2pPr>
            <a:lvl3pPr lvl="2"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3pPr>
            <a:lvl4pPr lvl="3"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4pPr>
            <a:lvl5pPr lvl="4"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5pPr>
            <a:lvl6pPr lvl="5"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6pPr>
            <a:lvl7pPr lvl="6"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7pPr>
            <a:lvl8pPr lvl="7"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8pPr>
            <a:lvl9pPr lvl="8"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600"/>
              </a:spcBef>
              <a:spcAft>
                <a:spcPts val="60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twitter.com/kotlin"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hyperlink" Target="https://docs.oracle.com/javase/8/docs/technotes/guides/reflection/index.html" TargetMode="External"/><Relationship Id="rId4" Type="http://schemas.openxmlformats.org/officeDocument/2006/relationships/hyperlink" Target="https://github.com/ronmamo/reflections" TargetMode="External"/><Relationship Id="rId5" Type="http://schemas.openxmlformats.org/officeDocument/2006/relationships/hyperlink" Target="https://github.com/classgraph/classgraph"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kotlinlang.org/docs/reflection.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github.com/JetBrains/kotlin/blob/master/core/metadata/src/org/jetbrains/kotlin/metadata/ProtoBuf.java"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hyperlink" Target="https://twitter.com/kotli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10"/>
          <p:cNvSpPr txBox="1"/>
          <p:nvPr/>
        </p:nvSpPr>
        <p:spPr>
          <a:xfrm>
            <a:off x="609000" y="1003425"/>
            <a:ext cx="7275000" cy="1907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0" i="0" lang="en" sz="4800" u="none" cap="none" strike="noStrike">
                <a:solidFill>
                  <a:srgbClr val="FFFFFF"/>
                </a:solidFill>
                <a:latin typeface="Inter"/>
                <a:ea typeface="Inter"/>
                <a:cs typeface="Inter"/>
                <a:sym typeface="Inter"/>
              </a:rPr>
              <a:t>Reflection </a:t>
            </a:r>
            <a:br>
              <a:rPr b="0" i="0" lang="en" sz="4800" u="none" cap="none" strike="noStrike">
                <a:solidFill>
                  <a:srgbClr val="FFFFFF"/>
                </a:solidFill>
                <a:latin typeface="Inter"/>
                <a:ea typeface="Inter"/>
                <a:cs typeface="Inter"/>
                <a:sym typeface="Inter"/>
              </a:rPr>
            </a:br>
            <a:r>
              <a:rPr b="0" i="0" lang="en" sz="4800" u="none" cap="none" strike="noStrike">
                <a:solidFill>
                  <a:srgbClr val="FFFFFF"/>
                </a:solidFill>
                <a:latin typeface="Inter"/>
                <a:ea typeface="Inter"/>
                <a:cs typeface="Inter"/>
                <a:sym typeface="Inter"/>
              </a:rPr>
              <a:t>(JVM)</a:t>
            </a:r>
            <a:endParaRPr b="0" i="0" sz="4800" u="none" cap="none" strike="noStrike">
              <a:solidFill>
                <a:srgbClr val="FFFFFF"/>
              </a:solidFill>
              <a:latin typeface="Inter"/>
              <a:ea typeface="Inter"/>
              <a:cs typeface="Inter"/>
              <a:sym typeface="Inter"/>
            </a:endParaRPr>
          </a:p>
        </p:txBody>
      </p:sp>
      <p:sp>
        <p:nvSpPr>
          <p:cNvPr id="38" name="Google Shape;38;p10">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marR="0" rtl="0" algn="l">
              <a:lnSpc>
                <a:spcPct val="105000"/>
              </a:lnSpc>
              <a:spcBef>
                <a:spcPts val="0"/>
              </a:spcBef>
              <a:spcAft>
                <a:spcPts val="0"/>
              </a:spcAft>
              <a:buClr>
                <a:srgbClr val="000000"/>
              </a:buClr>
              <a:buSzPts val="1700"/>
              <a:buFont typeface="Arial"/>
              <a:buNone/>
            </a:pPr>
            <a:r>
              <a:rPr b="0" i="0" lang="en" sz="1700" u="none" cap="none" strike="noStrike">
                <a:solidFill>
                  <a:srgbClr val="B7B7B7"/>
                </a:solidFill>
                <a:latin typeface="Inter"/>
                <a:ea typeface="Inter"/>
                <a:cs typeface="Inter"/>
                <a:sym typeface="Inter"/>
              </a:rPr>
              <a:t>@kotlin</a:t>
            </a:r>
            <a:endParaRPr b="0" i="0" sz="1700" u="none" cap="none" strike="noStrike">
              <a:solidFill>
                <a:srgbClr val="B7B7B7"/>
              </a:solidFill>
              <a:latin typeface="Inter"/>
              <a:ea typeface="Inter"/>
              <a:cs typeface="Inter"/>
              <a:sym typeface="Inter"/>
            </a:endParaRPr>
          </a:p>
        </p:txBody>
      </p:sp>
      <p:sp>
        <p:nvSpPr>
          <p:cNvPr id="39" name="Google Shape;39;p10"/>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marR="0" rtl="0" algn="l">
              <a:lnSpc>
                <a:spcPct val="105000"/>
              </a:lnSpc>
              <a:spcBef>
                <a:spcPts val="0"/>
              </a:spcBef>
              <a:spcAft>
                <a:spcPts val="0"/>
              </a:spcAft>
              <a:buClr>
                <a:srgbClr val="000000"/>
              </a:buClr>
              <a:buSzPts val="1700"/>
              <a:buFont typeface="Arial"/>
              <a:buNone/>
            </a:pPr>
            <a:r>
              <a:rPr b="0" i="0" lang="en" sz="1700" u="none" cap="none" strike="noStrike">
                <a:solidFill>
                  <a:srgbClr val="B7B7B7"/>
                </a:solidFill>
                <a:latin typeface="Inter"/>
                <a:ea typeface="Inter"/>
                <a:cs typeface="Inter"/>
                <a:sym typeface="Inter"/>
              </a:rPr>
              <a:t>|  Developed by JetBrains</a:t>
            </a:r>
            <a:endParaRPr b="0" i="0" sz="1700" u="none" cap="none" strike="noStrike">
              <a:solidFill>
                <a:srgbClr val="B7B7B7"/>
              </a:solidFill>
              <a:latin typeface="Inter"/>
              <a:ea typeface="Inter"/>
              <a:cs typeface="Inter"/>
              <a:sym typeface="Inter"/>
            </a:endParaRPr>
          </a:p>
        </p:txBody>
      </p:sp>
      <p:pic>
        <p:nvPicPr>
          <p:cNvPr id="40" name="Google Shape;40;p10"/>
          <p:cNvPicPr preferRelativeResize="0"/>
          <p:nvPr/>
        </p:nvPicPr>
        <p:blipFill rotWithShape="1">
          <a:blip r:embed="rId4">
            <a:alphaModFix/>
          </a:blip>
          <a:srcRect b="0" l="0" r="0" t="0"/>
          <a:stretch/>
        </p:blipFill>
        <p:spPr>
          <a:xfrm>
            <a:off x="315075" y="332279"/>
            <a:ext cx="596400" cy="298200"/>
          </a:xfrm>
          <a:prstGeom prst="rect">
            <a:avLst/>
          </a:prstGeom>
          <a:noFill/>
          <a:ln>
            <a:noFill/>
          </a:ln>
        </p:spPr>
      </p:pic>
      <p:sp>
        <p:nvSpPr>
          <p:cNvPr id="41" name="Google Shape;41;p10"/>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marR="0" rtl="0" algn="l">
              <a:lnSpc>
                <a:spcPct val="105000"/>
              </a:lnSpc>
              <a:spcBef>
                <a:spcPts val="0"/>
              </a:spcBef>
              <a:spcAft>
                <a:spcPts val="0"/>
              </a:spcAft>
              <a:buClr>
                <a:srgbClr val="000000"/>
              </a:buClr>
              <a:buSzPts val="1100"/>
              <a:buFont typeface="Arial"/>
              <a:buNone/>
            </a:pPr>
            <a:r>
              <a:rPr b="0" i="0" lang="en" sz="1700" u="none" cap="none" strike="noStrike">
                <a:solidFill>
                  <a:srgbClr val="FFFFFF"/>
                </a:solidFill>
                <a:latin typeface="Inter"/>
                <a:ea typeface="Inter"/>
                <a:cs typeface="Inter"/>
                <a:sym typeface="Inter"/>
              </a:rPr>
              <a:t>Kotlin</a:t>
            </a:r>
            <a:endParaRPr b="0" i="0" sz="1700" u="none" cap="none" strike="noStrike">
              <a:solidFill>
                <a:srgbClr val="FFFFFF"/>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a:t>
            </a:r>
            <a:r>
              <a:rPr lang="en"/>
              <a:t>setting field</a:t>
            </a:r>
            <a:r>
              <a:rPr lang="en"/>
              <a:t>s</a:t>
            </a:r>
            <a:endParaRPr/>
          </a:p>
        </p:txBody>
      </p:sp>
      <p:sp>
        <p:nvSpPr>
          <p:cNvPr id="114" name="Google Shape;114;p19"/>
          <p:cNvSpPr txBox="1"/>
          <p:nvPr>
            <p:ph idx="1" type="body"/>
          </p:nvPr>
        </p:nvSpPr>
        <p:spPr>
          <a:xfrm>
            <a:off x="292600" y="13350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change </a:t>
            </a:r>
            <a:r>
              <a:rPr b="1" lang="en"/>
              <a:t>any</a:t>
            </a:r>
            <a:r>
              <a:rPr lang="en"/>
              <a:t> field:</a:t>
            </a:r>
            <a:endParaRPr/>
          </a:p>
          <a:p>
            <a:pPr indent="0" lvl="0" marL="0" rtl="0" algn="l">
              <a:lnSpc>
                <a:spcPct val="115000"/>
              </a:lnSpc>
              <a:spcBef>
                <a:spcPts val="100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dog.name = </a:t>
            </a:r>
            <a:r>
              <a:rPr lang="en">
                <a:solidFill>
                  <a:srgbClr val="067D17"/>
                </a:solidFill>
                <a:highlight>
                  <a:srgbClr val="FFFFFF"/>
                </a:highlight>
                <a:latin typeface="JetBrains Mono"/>
                <a:ea typeface="JetBrains Mono"/>
                <a:cs typeface="JetBrains Mono"/>
                <a:sym typeface="JetBrains Mono"/>
              </a:rPr>
              <a:t>"Bob" </a:t>
            </a:r>
            <a:r>
              <a:rPr i="1" lang="en">
                <a:solidFill>
                  <a:srgbClr val="8C8C8C"/>
                </a:solidFill>
                <a:highlight>
                  <a:srgbClr val="FFFFFF"/>
                </a:highlight>
                <a:latin typeface="JetBrains Mono"/>
                <a:ea typeface="JetBrains Mono"/>
                <a:cs typeface="JetBrains Mono"/>
                <a:sym typeface="JetBrains Mono"/>
              </a:rPr>
              <a:t>// ERROR!!</a:t>
            </a:r>
            <a:endParaRPr i="1" sz="1800">
              <a:solidFill>
                <a:srgbClr val="00627A"/>
              </a:solidFill>
              <a:highlight>
                <a:srgbClr val="FFFFFF"/>
              </a:highlight>
              <a:latin typeface="JetBrains Mono"/>
              <a:ea typeface="JetBrains Mono"/>
              <a:cs typeface="JetBrains Mono"/>
              <a:sym typeface="JetBrains Mono"/>
            </a:endParaRPr>
          </a:p>
        </p:txBody>
      </p:sp>
      <p:sp>
        <p:nvSpPr>
          <p:cNvPr id="115" name="Google Shape;115;p19"/>
          <p:cNvSpPr txBox="1"/>
          <p:nvPr>
            <p:ph idx="1" type="body"/>
          </p:nvPr>
        </p:nvSpPr>
        <p:spPr>
          <a:xfrm>
            <a:off x="292600" y="27891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"name" </a:t>
            </a:r>
            <a:r>
              <a:rPr lang="en">
                <a:solidFill>
                  <a:srgbClr val="080808"/>
                </a:solidFill>
                <a:highlight>
                  <a:srgbClr val="FFFFFF"/>
                </a:highlight>
                <a:latin typeface="JetBrains Mono"/>
                <a:ea typeface="JetBrains Mono"/>
                <a:cs typeface="JetBrains Mono"/>
                <a:sym typeface="JetBrains Mono"/>
              </a:rPr>
              <a:t>}?.let{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isAccessible</a:t>
            </a:r>
            <a:r>
              <a:rPr lang="en">
                <a:solidFill>
                  <a:srgbClr val="080808"/>
                </a:solidFill>
                <a:highlight>
                  <a:srgbClr val="FFFFFF"/>
                </a:highlight>
                <a:latin typeface="JetBrains Mono"/>
                <a:ea typeface="JetBrains Mono"/>
                <a:cs typeface="JetBrains Mono"/>
                <a:sym typeface="JetBrains Mono"/>
              </a:rPr>
              <a:t> = </a:t>
            </a:r>
            <a:r>
              <a:rPr lang="en">
                <a:solidFill>
                  <a:srgbClr val="0033B3"/>
                </a:solidFill>
                <a:highlight>
                  <a:srgbClr val="FFFFFF"/>
                </a:highlight>
                <a:latin typeface="JetBrains Mono"/>
                <a:ea typeface="JetBrains Mono"/>
                <a:cs typeface="JetBrains Mono"/>
                <a:sym typeface="JetBrains Mono"/>
              </a:rPr>
              <a:t>true</a:t>
            </a:r>
            <a:endParaRPr>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.set(dog, </a:t>
            </a:r>
            <a:r>
              <a:rPr lang="en">
                <a:solidFill>
                  <a:srgbClr val="067D17"/>
                </a:solidFill>
                <a:highlight>
                  <a:srgbClr val="FFFFFF"/>
                </a:highlight>
                <a:latin typeface="JetBrains Mono"/>
                <a:ea typeface="JetBrains Mono"/>
                <a:cs typeface="JetBrains Mono"/>
                <a:sym typeface="JetBrains Mono"/>
              </a:rPr>
              <a:t>"Bob"</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(dog.</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a:t>
            </a:r>
            <a:endParaRPr sz="1800"/>
          </a:p>
        </p:txBody>
      </p:sp>
      <p:cxnSp>
        <p:nvCxnSpPr>
          <p:cNvPr id="116" name="Google Shape;116;p19"/>
          <p:cNvCxnSpPr/>
          <p:nvPr/>
        </p:nvCxnSpPr>
        <p:spPr>
          <a:xfrm flipH="1" rot="-5400000">
            <a:off x="786875" y="2447975"/>
            <a:ext cx="5505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117" name="Google Shape;117;p19"/>
          <p:cNvSpPr txBox="1"/>
          <p:nvPr/>
        </p:nvSpPr>
        <p:spPr>
          <a:xfrm>
            <a:off x="1150775" y="2223534"/>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Reflection magic</a:t>
            </a:r>
            <a:endParaRPr b="0" i="0" sz="1400" u="none" cap="none" strike="noStrike">
              <a:solidFill>
                <a:srgbClr val="000000"/>
              </a:solidFill>
              <a:latin typeface="Arial"/>
              <a:ea typeface="Arial"/>
              <a:cs typeface="Arial"/>
              <a:sym typeface="Arial"/>
            </a:endParaRPr>
          </a:p>
        </p:txBody>
      </p:sp>
      <p:sp>
        <p:nvSpPr>
          <p:cNvPr id="118" name="Google Shape;118;p19"/>
          <p:cNvSpPr txBox="1"/>
          <p:nvPr/>
        </p:nvSpPr>
        <p:spPr>
          <a:xfrm>
            <a:off x="292100" y="4372975"/>
            <a:ext cx="3000000" cy="400200"/>
          </a:xfrm>
          <a:prstGeom prst="rect">
            <a:avLst/>
          </a:prstGeom>
          <a:noFill/>
          <a:ln>
            <a:noFill/>
          </a:ln>
        </p:spPr>
        <p:txBody>
          <a:bodyPr anchorCtr="0" anchor="t" bIns="91425" lIns="0"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Bob</a:t>
            </a:r>
            <a:endParaRPr b="0" i="0" sz="1400" u="none" cap="none" strike="noStrike">
              <a:solidFill>
                <a:srgbClr val="000000"/>
              </a:solidFill>
              <a:latin typeface="Arial"/>
              <a:ea typeface="Arial"/>
              <a:cs typeface="Arial"/>
              <a:sym typeface="Arial"/>
            </a:endParaRPr>
          </a:p>
        </p:txBody>
      </p:sp>
      <p:sp>
        <p:nvSpPr>
          <p:cNvPr id="119" name="Google Shape;119;p19"/>
          <p:cNvSpPr/>
          <p:nvPr/>
        </p:nvSpPr>
        <p:spPr>
          <a:xfrm>
            <a:off x="651714" y="3093025"/>
            <a:ext cx="2458200" cy="2688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25" name="Google Shape;125;p20"/>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of the methods in the class:   </a:t>
            </a:r>
            <a:endParaRPr sz="650"/>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26" name="Google Shape;126;p20"/>
          <p:cNvSpPr txBox="1"/>
          <p:nvPr/>
        </p:nvSpPr>
        <p:spPr>
          <a:xfrm>
            <a:off x="7172400" y="1335025"/>
            <a:ext cx="1723200" cy="30801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grpSp>
        <p:nvGrpSpPr>
          <p:cNvPr id="127" name="Google Shape;127;p20"/>
          <p:cNvGrpSpPr/>
          <p:nvPr/>
        </p:nvGrpSpPr>
        <p:grpSpPr>
          <a:xfrm>
            <a:off x="145900" y="2509950"/>
            <a:ext cx="7169300" cy="2401200"/>
            <a:chOff x="145900" y="2509950"/>
            <a:chExt cx="7169300" cy="2401200"/>
          </a:xfrm>
        </p:grpSpPr>
        <p:sp>
          <p:nvSpPr>
            <p:cNvPr id="128" name="Google Shape;128;p20"/>
            <p:cNvSpPr/>
            <p:nvPr/>
          </p:nvSpPr>
          <p:spPr>
            <a:xfrm>
              <a:off x="145900" y="2540250"/>
              <a:ext cx="6795000" cy="2334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0"/>
            <p:cNvSpPr txBox="1"/>
            <p:nvPr/>
          </p:nvSpPr>
          <p:spPr>
            <a:xfrm>
              <a:off x="155400" y="25099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"private 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35" name="Google Shape;135;p21"/>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of the methods in the class: </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36" name="Google Shape;136;p21"/>
          <p:cNvSpPr txBox="1"/>
          <p:nvPr/>
        </p:nvSpPr>
        <p:spPr>
          <a:xfrm>
            <a:off x="7172400" y="1335025"/>
            <a:ext cx="1723200" cy="30801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sp>
        <p:nvSpPr>
          <p:cNvPr id="137" name="Google Shape;137;p21"/>
          <p:cNvSpPr/>
          <p:nvPr/>
        </p:nvSpPr>
        <p:spPr>
          <a:xfrm>
            <a:off x="7127096" y="3146294"/>
            <a:ext cx="810300" cy="793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1"/>
          <p:cNvSpPr txBox="1"/>
          <p:nvPr/>
        </p:nvSpPr>
        <p:spPr>
          <a:xfrm>
            <a:off x="4127100" y="333845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Standard </a:t>
            </a:r>
            <a:r>
              <a:rPr b="0" i="0" lang="en" sz="1400" u="none" cap="none" strike="noStrike">
                <a:solidFill>
                  <a:srgbClr val="000000"/>
                </a:solidFill>
                <a:latin typeface="JetBrains Mono"/>
                <a:ea typeface="JetBrains Mono"/>
                <a:cs typeface="JetBrains Mono"/>
                <a:sym typeface="JetBrains Mono"/>
              </a:rPr>
              <a:t>Object</a:t>
            </a:r>
            <a:r>
              <a:rPr b="0" i="0" lang="en" sz="1400" u="none" cap="none" strike="noStrike">
                <a:solidFill>
                  <a:srgbClr val="000000"/>
                </a:solidFill>
                <a:latin typeface="Open Sans"/>
                <a:ea typeface="Open Sans"/>
                <a:cs typeface="Open Sans"/>
                <a:sym typeface="Open Sans"/>
              </a:rPr>
              <a:t> methods</a:t>
            </a:r>
            <a:endParaRPr b="0" i="0" sz="1400" u="none" cap="none" strike="noStrike">
              <a:solidFill>
                <a:srgbClr val="000000"/>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44" name="Google Shape;144;p22"/>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of the methods in our class: </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45" name="Google Shape;145;p22"/>
          <p:cNvSpPr txBox="1"/>
          <p:nvPr/>
        </p:nvSpPr>
        <p:spPr>
          <a:xfrm>
            <a:off x="7172400" y="1335025"/>
            <a:ext cx="1723200" cy="30801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sp>
        <p:nvSpPr>
          <p:cNvPr id="146" name="Google Shape;146;p22"/>
          <p:cNvSpPr/>
          <p:nvPr/>
        </p:nvSpPr>
        <p:spPr>
          <a:xfrm flipH="1" rot="10800000">
            <a:off x="7127100" y="2580791"/>
            <a:ext cx="810300" cy="565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2"/>
          <p:cNvSpPr txBox="1"/>
          <p:nvPr/>
        </p:nvSpPr>
        <p:spPr>
          <a:xfrm>
            <a:off x="3246450" y="3338450"/>
            <a:ext cx="3880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Standard thread synchronization methods</a:t>
            </a:r>
            <a:endParaRPr b="0" i="0" sz="1400" u="none" cap="none" strike="noStrike">
              <a:solidFill>
                <a:srgbClr val="000000"/>
              </a:solidFill>
              <a:latin typeface="Open Sans"/>
              <a:ea typeface="Open Sans"/>
              <a:cs typeface="Open Sans"/>
              <a:sym typeface="Open Sans"/>
            </a:endParaRPr>
          </a:p>
        </p:txBody>
      </p:sp>
      <p:sp>
        <p:nvSpPr>
          <p:cNvPr id="148" name="Google Shape;148;p22"/>
          <p:cNvSpPr/>
          <p:nvPr/>
        </p:nvSpPr>
        <p:spPr>
          <a:xfrm flipH="1" rot="10800000">
            <a:off x="7127100" y="3930700"/>
            <a:ext cx="810300" cy="3738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54" name="Google Shape;154;p23"/>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of the methods in our class: </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55" name="Google Shape;155;p23"/>
          <p:cNvSpPr txBox="1"/>
          <p:nvPr/>
        </p:nvSpPr>
        <p:spPr>
          <a:xfrm>
            <a:off x="7172400" y="1335025"/>
            <a:ext cx="1723200" cy="30801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sp>
        <p:nvSpPr>
          <p:cNvPr id="156" name="Google Shape;156;p23"/>
          <p:cNvSpPr/>
          <p:nvPr/>
        </p:nvSpPr>
        <p:spPr>
          <a:xfrm flipH="1" rot="10800000">
            <a:off x="7127100" y="1619450"/>
            <a:ext cx="810300" cy="565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3"/>
          <p:cNvSpPr txBox="1"/>
          <p:nvPr/>
        </p:nvSpPr>
        <p:spPr>
          <a:xfrm>
            <a:off x="3246450" y="3338450"/>
            <a:ext cx="3720900" cy="875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rgbClr val="0033B3"/>
                </a:solidFill>
                <a:highlight>
                  <a:srgbClr val="FFFFFF"/>
                </a:highlight>
                <a:latin typeface="JetBrains Mono"/>
                <a:ea typeface="JetBrains Mono"/>
                <a:cs typeface="JetBrains Mono"/>
                <a:sym typeface="JetBrains Mono"/>
              </a:rPr>
              <a:t>class </a:t>
            </a:r>
            <a:r>
              <a:rPr b="0" i="0" lang="en" sz="1100" u="none" cap="none" strike="noStrike">
                <a:solidFill>
                  <a:schemeClr val="dk1"/>
                </a:solidFill>
                <a:highlight>
                  <a:srgbClr val="FFFFFF"/>
                </a:highlight>
                <a:latin typeface="JetBrains Mono"/>
                <a:ea typeface="JetBrains Mono"/>
                <a:cs typeface="JetBrains Mono"/>
                <a:sym typeface="JetBrains Mono"/>
              </a:rPr>
              <a:t>Dog</a:t>
            </a:r>
            <a:r>
              <a:rPr b="0" i="0" lang="en" sz="1100" u="none" cap="none" strike="noStrike">
                <a:solidFill>
                  <a:srgbClr val="080808"/>
                </a:solidFill>
                <a:highlight>
                  <a:srgbClr val="FFFFFF"/>
                </a:highlight>
                <a:latin typeface="JetBrains Mono"/>
                <a:ea typeface="JetBrains Mono"/>
                <a:cs typeface="JetBrains Mono"/>
                <a:sym typeface="JetBrains Mono"/>
              </a:rPr>
              <a:t>(</a:t>
            </a:r>
            <a:r>
              <a:rPr b="0" i="0" lang="en" sz="1100" u="none" cap="none" strike="noStrike">
                <a:solidFill>
                  <a:srgbClr val="0033B3"/>
                </a:solidFill>
                <a:highlight>
                  <a:srgbClr val="FFFFFF"/>
                </a:highlight>
                <a:latin typeface="JetBrains Mono"/>
                <a:ea typeface="JetBrains Mono"/>
                <a:cs typeface="JetBrains Mono"/>
                <a:sym typeface="JetBrains Mono"/>
              </a:rPr>
              <a:t>val </a:t>
            </a:r>
            <a:r>
              <a:rPr b="0" i="0" lang="en" sz="1100" u="none" cap="none" strike="noStrike">
                <a:solidFill>
                  <a:srgbClr val="871094"/>
                </a:solidFill>
                <a:highlight>
                  <a:srgbClr val="FFFFFF"/>
                </a:highlight>
                <a:latin typeface="JetBrains Mono"/>
                <a:ea typeface="JetBrains Mono"/>
                <a:cs typeface="JetBrains Mono"/>
                <a:sym typeface="JetBrains Mono"/>
              </a:rPr>
              <a:t>name</a:t>
            </a:r>
            <a:r>
              <a:rPr b="0" i="0" lang="en" sz="1100" u="none" cap="none" strike="noStrike">
                <a:solidFill>
                  <a:srgbClr val="080808"/>
                </a:solidFill>
                <a:highlight>
                  <a:srgbClr val="FFFFFF"/>
                </a:highlight>
                <a:latin typeface="JetBrains Mono"/>
                <a:ea typeface="JetBrains Mono"/>
                <a:cs typeface="JetBrains Mono"/>
                <a:sym typeface="JetBrains Mono"/>
              </a:rPr>
              <a:t>: </a:t>
            </a:r>
            <a:r>
              <a:rPr b="0" i="0" lang="en" sz="1100" u="none" cap="none" strike="noStrike">
                <a:solidFill>
                  <a:schemeClr val="dk1"/>
                </a:solidFill>
                <a:highlight>
                  <a:srgbClr val="FFFFFF"/>
                </a:highlight>
                <a:latin typeface="JetBrains Mono"/>
                <a:ea typeface="JetBrains Mono"/>
                <a:cs typeface="JetBrains Mono"/>
                <a:sym typeface="JetBrains Mono"/>
              </a:rPr>
              <a:t>String</a:t>
            </a:r>
            <a:r>
              <a:rPr b="0" i="0" lang="en" sz="1100" u="none" cap="none" strike="noStrike">
                <a:solidFill>
                  <a:srgbClr val="080808"/>
                </a:solidFill>
                <a:highlight>
                  <a:srgbClr val="FFFFFF"/>
                </a:highlight>
                <a:latin typeface="JetBrains Mono"/>
                <a:ea typeface="JetBrains Mono"/>
                <a:cs typeface="JetBrains Mono"/>
                <a:sym typeface="JetBrains Mono"/>
              </a:rPr>
              <a:t>, </a:t>
            </a:r>
            <a:r>
              <a:rPr b="0" i="0" lang="en" sz="1100" u="none" cap="none" strike="noStrike">
                <a:solidFill>
                  <a:srgbClr val="0033B3"/>
                </a:solidFill>
                <a:highlight>
                  <a:srgbClr val="FFFFFF"/>
                </a:highlight>
                <a:latin typeface="JetBrains Mono"/>
                <a:ea typeface="JetBrains Mono"/>
                <a:cs typeface="JetBrains Mono"/>
                <a:sym typeface="JetBrains Mono"/>
              </a:rPr>
              <a:t>var </a:t>
            </a:r>
            <a:r>
              <a:rPr b="0" i="0" lang="en" sz="1100" u="none" cap="none" strike="noStrike">
                <a:solidFill>
                  <a:srgbClr val="871094"/>
                </a:solidFill>
                <a:highlight>
                  <a:srgbClr val="FFFFFF"/>
                </a:highlight>
                <a:latin typeface="JetBrains Mono"/>
                <a:ea typeface="JetBrains Mono"/>
                <a:cs typeface="JetBrains Mono"/>
                <a:sym typeface="JetBrains Mono"/>
              </a:rPr>
              <a:t>age</a:t>
            </a:r>
            <a:r>
              <a:rPr b="0" i="0" lang="en" sz="1100" u="none" cap="none" strike="noStrike">
                <a:solidFill>
                  <a:srgbClr val="080808"/>
                </a:solidFill>
                <a:highlight>
                  <a:srgbClr val="FFFFFF"/>
                </a:highlight>
                <a:latin typeface="JetBrains Mono"/>
                <a:ea typeface="JetBrains Mono"/>
                <a:cs typeface="JetBrains Mono"/>
                <a:sym typeface="JetBrains Mono"/>
              </a:rPr>
              <a:t>: </a:t>
            </a:r>
            <a:r>
              <a:rPr b="0" i="0" lang="en" sz="1100" u="none" cap="none" strike="noStrike">
                <a:solidFill>
                  <a:schemeClr val="dk1"/>
                </a:solidFill>
                <a:highlight>
                  <a:srgbClr val="FFFFFF"/>
                </a:highlight>
                <a:latin typeface="JetBrains Mono"/>
                <a:ea typeface="JetBrains Mono"/>
                <a:cs typeface="JetBrains Mono"/>
                <a:sym typeface="JetBrains Mono"/>
              </a:rPr>
              <a:t>Int</a:t>
            </a:r>
            <a:r>
              <a:rPr b="0" i="0" lang="en" sz="1100" u="none" cap="none" strike="noStrike">
                <a:solidFill>
                  <a:srgbClr val="080808"/>
                </a:solidFill>
                <a:highlight>
                  <a:srgbClr val="FFFFFF"/>
                </a:highlight>
                <a:latin typeface="JetBrains Mono"/>
                <a:ea typeface="JetBrains Mono"/>
                <a:cs typeface="JetBrains Mono"/>
                <a:sym typeface="JetBrains Mono"/>
              </a:rPr>
              <a:t>)</a:t>
            </a:r>
            <a:endParaRPr b="0" i="0" sz="1100" u="none" cap="none" strike="noStrike">
              <a:solidFill>
                <a:srgbClr val="080808"/>
              </a:solidFill>
              <a:highlight>
                <a:srgbClr val="FFFFFF"/>
              </a:highlight>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Open Sans"/>
              <a:ea typeface="Open Sans"/>
              <a:cs typeface="Open Sans"/>
              <a:sym typeface="Open Sans"/>
            </a:endParaRPr>
          </a:p>
          <a:p>
            <a:pPr indent="0" lvl="0" marL="0" marR="0" rtl="0" algn="l">
              <a:lnSpc>
                <a:spcPct val="107916"/>
              </a:lnSpc>
              <a:spcBef>
                <a:spcPts val="0"/>
              </a:spcBef>
              <a:spcAft>
                <a:spcPts val="15"/>
              </a:spcAft>
              <a:buClr>
                <a:schemeClr val="dk1"/>
              </a:buClr>
              <a:buSzPts val="1100"/>
              <a:buFont typeface="Arial"/>
              <a:buNone/>
            </a:pPr>
            <a:r>
              <a:rPr b="0" i="0" lang="en" sz="1100" u="none" cap="none" strike="noStrike">
                <a:solidFill>
                  <a:schemeClr val="dk1"/>
                </a:solidFill>
                <a:latin typeface="Open Sans"/>
                <a:ea typeface="Open Sans"/>
                <a:cs typeface="Open Sans"/>
                <a:sym typeface="Open Sans"/>
              </a:rPr>
              <a:t>For </a:t>
            </a:r>
            <a:r>
              <a:rPr b="0" i="0" lang="en" sz="1100" u="none" cap="none" strike="noStrike">
                <a:solidFill>
                  <a:schemeClr val="dk1"/>
                </a:solidFill>
                <a:latin typeface="JetBrains Mono"/>
                <a:ea typeface="JetBrains Mono"/>
                <a:cs typeface="JetBrains Mono"/>
                <a:sym typeface="JetBrains Mono"/>
              </a:rPr>
              <a:t>val</a:t>
            </a:r>
            <a:r>
              <a:rPr b="0" i="0" lang="en" sz="1100" u="none" cap="none" strike="noStrike">
                <a:solidFill>
                  <a:schemeClr val="dk1"/>
                </a:solidFill>
                <a:latin typeface="Open Sans"/>
                <a:ea typeface="Open Sans"/>
                <a:cs typeface="Open Sans"/>
                <a:sym typeface="Open Sans"/>
              </a:rPr>
              <a:t> we have only a getter, for </a:t>
            </a:r>
            <a:r>
              <a:rPr b="0" i="0" lang="en" sz="1100" u="none" cap="none" strike="noStrike">
                <a:solidFill>
                  <a:schemeClr val="dk1"/>
                </a:solidFill>
                <a:latin typeface="JetBrains Mono"/>
                <a:ea typeface="JetBrains Mono"/>
                <a:cs typeface="JetBrains Mono"/>
                <a:sym typeface="JetBrains Mono"/>
              </a:rPr>
              <a:t>var</a:t>
            </a:r>
            <a:r>
              <a:rPr b="0" i="0" lang="en" sz="1100" u="none" cap="none" strike="noStrike">
                <a:solidFill>
                  <a:schemeClr val="dk1"/>
                </a:solidFill>
                <a:latin typeface="Open Sans"/>
                <a:ea typeface="Open Sans"/>
                <a:cs typeface="Open Sans"/>
                <a:sym typeface="Open Sans"/>
              </a:rPr>
              <a:t> we can have both - a getter and a setter</a:t>
            </a:r>
            <a:endParaRPr b="0" i="0" sz="1100" u="none" cap="none" strike="noStrike">
              <a:solidFill>
                <a:srgbClr val="000000"/>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63" name="Google Shape;163;p24"/>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of the methods in our class: </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64" name="Google Shape;164;p24"/>
          <p:cNvSpPr txBox="1"/>
          <p:nvPr/>
        </p:nvSpPr>
        <p:spPr>
          <a:xfrm>
            <a:off x="7172400" y="1335025"/>
            <a:ext cx="1723200" cy="30801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sp>
        <p:nvSpPr>
          <p:cNvPr id="165" name="Google Shape;165;p24"/>
          <p:cNvSpPr/>
          <p:nvPr/>
        </p:nvSpPr>
        <p:spPr>
          <a:xfrm flipH="1" rot="10800000">
            <a:off x="7127100" y="2178025"/>
            <a:ext cx="1381500" cy="4302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4"/>
          <p:cNvSpPr txBox="1"/>
          <p:nvPr/>
        </p:nvSpPr>
        <p:spPr>
          <a:xfrm>
            <a:off x="7046325" y="4415125"/>
            <a:ext cx="37209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Only public methods </a:t>
            </a:r>
            <a:endParaRPr b="0" i="0" sz="11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 methods from </a:t>
            </a:r>
            <a:r>
              <a:rPr b="0" i="0" lang="en" sz="1100" u="none" cap="none" strike="noStrike">
                <a:solidFill>
                  <a:srgbClr val="000000"/>
                </a:solidFill>
                <a:latin typeface="JetBrains Mono"/>
                <a:ea typeface="JetBrains Mono"/>
                <a:cs typeface="JetBrains Mono"/>
                <a:sym typeface="JetBrains Mono"/>
              </a:rPr>
              <a:t>Companion</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(except </a:t>
            </a:r>
            <a:r>
              <a:rPr b="0" i="0" lang="en" sz="1100" u="none" cap="none" strike="noStrike">
                <a:solidFill>
                  <a:srgbClr val="000000"/>
                </a:solidFill>
                <a:latin typeface="JetBrains Mono"/>
                <a:ea typeface="JetBrains Mono"/>
                <a:cs typeface="JetBrains Mono"/>
                <a:sym typeface="JetBrains Mono"/>
              </a:rPr>
              <a:t>JvmStatic</a:t>
            </a:r>
            <a:r>
              <a:rPr b="0" i="0" lang="en" sz="1100" u="none" cap="none" strike="noStrike">
                <a:solidFill>
                  <a:srgbClr val="000000"/>
                </a:solidFill>
                <a:latin typeface="Open Sans"/>
                <a:ea typeface="Open Sans"/>
                <a:cs typeface="Open Sans"/>
                <a:sym typeface="Open Sans"/>
              </a:rPr>
              <a:t>)</a:t>
            </a:r>
            <a:endParaRPr b="0" i="0" sz="1100" u="none" cap="none" strike="noStrike">
              <a:solidFill>
                <a:srgbClr val="000000"/>
              </a:solidFill>
              <a:latin typeface="Open Sans"/>
              <a:ea typeface="Open Sans"/>
              <a:cs typeface="Open Sans"/>
              <a:sym typeface="Open Sans"/>
            </a:endParaRPr>
          </a:p>
        </p:txBody>
      </p:sp>
      <p:grpSp>
        <p:nvGrpSpPr>
          <p:cNvPr id="167" name="Google Shape;167;p24"/>
          <p:cNvGrpSpPr/>
          <p:nvPr/>
        </p:nvGrpSpPr>
        <p:grpSpPr>
          <a:xfrm>
            <a:off x="145900" y="2509950"/>
            <a:ext cx="7169300" cy="2401200"/>
            <a:chOff x="145900" y="2509950"/>
            <a:chExt cx="7169300" cy="2401200"/>
          </a:xfrm>
        </p:grpSpPr>
        <p:sp>
          <p:nvSpPr>
            <p:cNvPr id="168" name="Google Shape;168;p24"/>
            <p:cNvSpPr/>
            <p:nvPr/>
          </p:nvSpPr>
          <p:spPr>
            <a:xfrm>
              <a:off x="145900" y="2540250"/>
              <a:ext cx="6795000" cy="2334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4"/>
            <p:cNvSpPr txBox="1"/>
            <p:nvPr/>
          </p:nvSpPr>
          <p:spPr>
            <a:xfrm>
              <a:off x="155400" y="25099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"private 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9E880D"/>
                  </a:solidFill>
                  <a:latin typeface="JetBrains Mono"/>
                  <a:ea typeface="JetBrains Mono"/>
                  <a:cs typeface="JetBrains Mono"/>
                  <a:sym typeface="JetBrains Mono"/>
                </a:rPr>
                <a:t>@JvmStatic</a:t>
              </a:r>
              <a:endParaRPr b="1"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9E880D"/>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publicStaticMethod</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"Hi from public static"</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75" name="Google Shape;175;p25"/>
          <p:cNvSpPr txBox="1"/>
          <p:nvPr>
            <p:ph idx="1" type="body"/>
          </p:nvPr>
        </p:nvSpPr>
        <p:spPr>
          <a:xfrm>
            <a:off x="292600" y="1335025"/>
            <a:ext cx="8145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With </a:t>
            </a:r>
            <a:r>
              <a:rPr lang="en">
                <a:latin typeface="JetBrains Mono"/>
                <a:ea typeface="JetBrains Mono"/>
                <a:cs typeface="JetBrains Mono"/>
                <a:sym typeface="JetBrains Mono"/>
              </a:rPr>
              <a:t>declaredMethods</a:t>
            </a:r>
            <a:r>
              <a:rPr lang="en"/>
              <a:t>, we can get all methods (with any modifier), with the exception of inherited methods: </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"Declared 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76" name="Google Shape;176;p25"/>
          <p:cNvSpPr txBox="1"/>
          <p:nvPr/>
        </p:nvSpPr>
        <p:spPr>
          <a:xfrm>
            <a:off x="7053125" y="2257425"/>
            <a:ext cx="3720900" cy="1716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Declared 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privateBark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privateStaticMethod</a:t>
            </a:r>
            <a:endParaRPr b="0" i="0" sz="1100" u="none" cap="none" strike="noStrike">
              <a:solidFill>
                <a:srgbClr val="000000"/>
              </a:solidFill>
              <a:latin typeface="Open Sans"/>
              <a:ea typeface="Open Sans"/>
              <a:cs typeface="Open Sans"/>
              <a:sym typeface="Open Sans"/>
            </a:endParaRPr>
          </a:p>
        </p:txBody>
      </p:sp>
      <p:sp>
        <p:nvSpPr>
          <p:cNvPr id="177" name="Google Shape;177;p25"/>
          <p:cNvSpPr txBox="1"/>
          <p:nvPr/>
        </p:nvSpPr>
        <p:spPr>
          <a:xfrm>
            <a:off x="155400" y="25099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private fun </a:t>
            </a:r>
            <a:r>
              <a:rPr b="1" i="0" lang="en" sz="900" u="none" cap="none" strike="noStrike">
                <a:solidFill>
                  <a:srgbClr val="00627A"/>
                </a:solidFill>
                <a:latin typeface="JetBrains Mono"/>
                <a:ea typeface="JetBrains Mono"/>
                <a:cs typeface="JetBrains Mono"/>
                <a:sym typeface="JetBrains Mono"/>
              </a:rPr>
              <a:t>privateBark</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"private bark!"</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9E880D"/>
                </a:solidFill>
                <a:latin typeface="JetBrains Mono"/>
                <a:ea typeface="JetBrains Mono"/>
                <a:cs typeface="JetBrains Mono"/>
                <a:sym typeface="JetBrains Mono"/>
              </a:rPr>
              <a:t>@JvmStatic</a:t>
            </a:r>
            <a:endParaRPr b="1"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9E880D"/>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publicStaticMethod</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"Hi from public static"</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9E880D"/>
                </a:solidFill>
                <a:latin typeface="JetBrains Mono"/>
                <a:ea typeface="JetBrains Mono"/>
                <a:cs typeface="JetBrains Mono"/>
                <a:sym typeface="JetBrains Mono"/>
              </a:rPr>
              <a:t>@JvmStatic</a:t>
            </a:r>
            <a:endParaRPr b="1"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9E880D"/>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private fun </a:t>
            </a:r>
            <a:r>
              <a:rPr b="1" i="0" lang="en" sz="900" u="none" cap="none" strike="noStrike">
                <a:solidFill>
                  <a:srgbClr val="00627A"/>
                </a:solidFill>
                <a:latin typeface="JetBrains Mono"/>
                <a:ea typeface="JetBrains Mono"/>
                <a:cs typeface="JetBrains Mono"/>
                <a:sym typeface="JetBrains Mono"/>
              </a:rPr>
              <a:t>privateStaticMethod</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"Hi from private static"</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83" name="Google Shape;183;p26"/>
          <p:cNvSpPr txBox="1"/>
          <p:nvPr>
            <p:ph idx="1" type="body"/>
          </p:nvPr>
        </p:nvSpPr>
        <p:spPr>
          <a:xfrm>
            <a:off x="292600" y="1335025"/>
            <a:ext cx="6501600" cy="876600"/>
          </a:xfrm>
          <a:prstGeom prst="rect">
            <a:avLst/>
          </a:prstGeom>
          <a:noFill/>
          <a:ln>
            <a:noFill/>
          </a:ln>
        </p:spPr>
        <p:txBody>
          <a:bodyPr anchorCtr="0" anchor="t" bIns="0" lIns="0" spcFirstLastPara="1" rIns="0" wrap="square" tIns="73150">
            <a:noAutofit/>
          </a:bodyPr>
          <a:lstStyle/>
          <a:p>
            <a:pPr indent="0" lvl="0" marL="31750" rtl="0" algn="l">
              <a:lnSpc>
                <a:spcPct val="107916"/>
              </a:lnSpc>
              <a:spcBef>
                <a:spcPts val="0"/>
              </a:spcBef>
              <a:spcAft>
                <a:spcPts val="0"/>
              </a:spcAft>
              <a:buClr>
                <a:schemeClr val="dk1"/>
              </a:buClr>
              <a:buSzPts val="1100"/>
              <a:buFont typeface="Arial"/>
              <a:buNone/>
            </a:pPr>
            <a:r>
              <a:rPr lang="en"/>
              <a:t>With </a:t>
            </a:r>
            <a:r>
              <a:rPr lang="en">
                <a:latin typeface="JetBrains Mono"/>
                <a:ea typeface="JetBrains Mono"/>
                <a:cs typeface="JetBrains Mono"/>
                <a:sym typeface="JetBrains Mono"/>
              </a:rPr>
              <a:t>declaredMethods</a:t>
            </a:r>
            <a:r>
              <a:rPr lang="en"/>
              <a:t>, we can get all methods (with any modifier), with the exception of inherited methods: </a:t>
            </a:r>
            <a:endParaRPr/>
          </a:p>
          <a:p>
            <a:pPr indent="0" lvl="0" marL="0" rtl="0" algn="l">
              <a:lnSpc>
                <a:spcPct val="115000"/>
              </a:lnSpc>
              <a:spcBef>
                <a:spcPts val="71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"Declared methods:"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84" name="Google Shape;184;p26"/>
          <p:cNvSpPr txBox="1"/>
          <p:nvPr/>
        </p:nvSpPr>
        <p:spPr>
          <a:xfrm>
            <a:off x="7053125" y="2257425"/>
            <a:ext cx="3720900" cy="1716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Declared methods</a:t>
            </a:r>
            <a:r>
              <a:rPr b="0" i="0" lang="en" sz="1100" u="none" cap="none" strike="noStrike">
                <a:solidFill>
                  <a:srgbClr val="000000"/>
                </a:solidFill>
                <a:latin typeface="Open Sans"/>
                <a:ea typeface="Open Sans"/>
                <a:cs typeface="Open Sans"/>
                <a:sym typeface="Open Sans"/>
              </a:rPr>
              <a: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getName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setAge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privateBark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privateStaticMethod</a:t>
            </a:r>
            <a:endParaRPr b="0" i="0" sz="1100" u="none" cap="none" strike="noStrike">
              <a:solidFill>
                <a:srgbClr val="000000"/>
              </a:solidFill>
              <a:latin typeface="Open Sans"/>
              <a:ea typeface="Open Sans"/>
              <a:cs typeface="Open Sans"/>
              <a:sym typeface="Open Sans"/>
            </a:endParaRPr>
          </a:p>
        </p:txBody>
      </p:sp>
      <p:sp>
        <p:nvSpPr>
          <p:cNvPr id="185" name="Google Shape;185;p26"/>
          <p:cNvSpPr txBox="1"/>
          <p:nvPr/>
        </p:nvSpPr>
        <p:spPr>
          <a:xfrm>
            <a:off x="155400" y="25861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"bark"</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private fun </a:t>
            </a:r>
            <a:r>
              <a:rPr b="1" i="0" lang="en" sz="900" u="none" cap="none" strike="noStrike">
                <a:solidFill>
                  <a:srgbClr val="00627A"/>
                </a:solidFill>
                <a:latin typeface="JetBrains Mono"/>
                <a:ea typeface="JetBrains Mono"/>
                <a:cs typeface="JetBrains Mono"/>
                <a:sym typeface="JetBrains Mono"/>
              </a:rPr>
              <a:t>privateBark</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"private bark!"</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9E880D"/>
                </a:solidFill>
                <a:latin typeface="JetBrains Mono"/>
                <a:ea typeface="JetBrains Mono"/>
                <a:cs typeface="JetBrains Mono"/>
                <a:sym typeface="JetBrains Mono"/>
              </a:rPr>
              <a:t>@JvmStatic</a:t>
            </a:r>
            <a:endParaRPr b="1"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9E880D"/>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fun </a:t>
            </a:r>
            <a:r>
              <a:rPr b="1" i="0" lang="en" sz="900" u="none" cap="none" strike="noStrike">
                <a:solidFill>
                  <a:srgbClr val="00627A"/>
                </a:solidFill>
                <a:latin typeface="JetBrains Mono"/>
                <a:ea typeface="JetBrains Mono"/>
                <a:cs typeface="JetBrains Mono"/>
                <a:sym typeface="JetBrains Mono"/>
              </a:rPr>
              <a:t>publicStaticMethod</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"Hi from public static"</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080808"/>
                </a:solidFill>
                <a:latin typeface="JetBrains Mono"/>
                <a:ea typeface="JetBrains Mono"/>
                <a:cs typeface="JetBrains Mono"/>
                <a:sym typeface="JetBrains Mono"/>
              </a:rPr>
              <a:t>       </a:t>
            </a:r>
            <a:r>
              <a:rPr b="1" i="0" lang="en" sz="900" u="none" cap="none" strike="noStrike">
                <a:solidFill>
                  <a:srgbClr val="9E880D"/>
                </a:solidFill>
                <a:latin typeface="JetBrains Mono"/>
                <a:ea typeface="JetBrains Mono"/>
                <a:cs typeface="JetBrains Mono"/>
                <a:sym typeface="JetBrains Mono"/>
              </a:rPr>
              <a:t>@JvmStatic</a:t>
            </a:r>
            <a:endParaRPr b="1"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1" i="0" lang="en" sz="900" u="none" cap="none" strike="noStrike">
                <a:solidFill>
                  <a:srgbClr val="9E880D"/>
                </a:solidFill>
                <a:latin typeface="JetBrains Mono"/>
                <a:ea typeface="JetBrains Mono"/>
                <a:cs typeface="JetBrains Mono"/>
                <a:sym typeface="JetBrains Mono"/>
              </a:rPr>
              <a:t>       </a:t>
            </a:r>
            <a:r>
              <a:rPr b="1" i="0" lang="en" sz="900" u="none" cap="none" strike="noStrike">
                <a:solidFill>
                  <a:srgbClr val="0033B3"/>
                </a:solidFill>
                <a:latin typeface="JetBrains Mono"/>
                <a:ea typeface="JetBrains Mono"/>
                <a:cs typeface="JetBrains Mono"/>
                <a:sym typeface="JetBrains Mono"/>
              </a:rPr>
              <a:t>private fun </a:t>
            </a:r>
            <a:r>
              <a:rPr b="1" i="0" lang="en" sz="900" u="none" cap="none" strike="noStrike">
                <a:solidFill>
                  <a:srgbClr val="00627A"/>
                </a:solidFill>
                <a:latin typeface="JetBrains Mono"/>
                <a:ea typeface="JetBrains Mono"/>
                <a:cs typeface="JetBrains Mono"/>
                <a:sym typeface="JetBrains Mono"/>
              </a:rPr>
              <a:t>privateStaticMethod</a:t>
            </a:r>
            <a:r>
              <a:rPr b="1" i="0" lang="en" sz="900" u="none" cap="none" strike="noStrike">
                <a:solidFill>
                  <a:srgbClr val="080808"/>
                </a:solidFill>
                <a:latin typeface="JetBrains Mono"/>
                <a:ea typeface="JetBrains Mono"/>
                <a:cs typeface="JetBrains Mono"/>
                <a:sym typeface="JetBrains Mono"/>
              </a:rPr>
              <a:t>() = </a:t>
            </a:r>
            <a:r>
              <a:rPr b="1" i="1" lang="en" sz="900" u="none" cap="none" strike="noStrike">
                <a:solidFill>
                  <a:srgbClr val="00627A"/>
                </a:solidFill>
                <a:latin typeface="JetBrains Mono"/>
                <a:ea typeface="JetBrains Mono"/>
                <a:cs typeface="JetBrains Mono"/>
                <a:sym typeface="JetBrains Mono"/>
              </a:rPr>
              <a:t>println</a:t>
            </a:r>
            <a:r>
              <a:rPr b="1" i="0" lang="en" sz="900" u="none" cap="none" strike="noStrike">
                <a:solidFill>
                  <a:srgbClr val="080808"/>
                </a:solidFill>
                <a:latin typeface="JetBrains Mono"/>
                <a:ea typeface="JetBrains Mono"/>
                <a:cs typeface="JetBrains Mono"/>
                <a:sym typeface="JetBrains Mono"/>
              </a:rPr>
              <a:t>(</a:t>
            </a:r>
            <a:r>
              <a:rPr b="1" i="0" lang="en" sz="900" u="none" cap="none" strike="noStrike">
                <a:solidFill>
                  <a:srgbClr val="067D17"/>
                </a:solidFill>
                <a:latin typeface="JetBrains Mono"/>
                <a:ea typeface="JetBrains Mono"/>
                <a:cs typeface="JetBrains Mono"/>
                <a:sym typeface="JetBrains Mono"/>
              </a:rPr>
              <a:t>"Hi from private static"</a:t>
            </a:r>
            <a:r>
              <a:rPr b="1" i="0" lang="en" sz="900" u="none" cap="none" strike="noStrike">
                <a:solidFill>
                  <a:srgbClr val="080808"/>
                </a:solidFill>
                <a:latin typeface="JetBrains Mono"/>
                <a:ea typeface="JetBrains Mono"/>
                <a:cs typeface="JetBrains Mono"/>
                <a:sym typeface="JetBrains Mono"/>
              </a:rPr>
              <a:t>)</a:t>
            </a:r>
            <a:endParaRPr b="1"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sp>
        <p:nvSpPr>
          <p:cNvPr id="186" name="Google Shape;186;p26"/>
          <p:cNvSpPr/>
          <p:nvPr/>
        </p:nvSpPr>
        <p:spPr>
          <a:xfrm flipH="1" rot="10800000">
            <a:off x="7085575" y="3495450"/>
            <a:ext cx="1445400" cy="4302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6"/>
          <p:cNvSpPr txBox="1"/>
          <p:nvPr/>
        </p:nvSpPr>
        <p:spPr>
          <a:xfrm>
            <a:off x="7010175" y="4014800"/>
            <a:ext cx="37209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From </a:t>
            </a:r>
            <a:r>
              <a:rPr b="0" i="0" lang="en" sz="1100" u="none" cap="none" strike="noStrike">
                <a:solidFill>
                  <a:srgbClr val="000000"/>
                </a:solidFill>
                <a:latin typeface="JetBrains Mono"/>
                <a:ea typeface="JetBrains Mono"/>
                <a:cs typeface="JetBrains Mono"/>
                <a:sym typeface="JetBrains Mono"/>
              </a:rPr>
              <a:t>Companion</a:t>
            </a:r>
            <a:r>
              <a:rPr b="0" i="0" lang="en" sz="1100" u="none" cap="none" strike="noStrike">
                <a:solidFill>
                  <a:srgbClr val="000000"/>
                </a:solidFill>
                <a:latin typeface="Open Sans"/>
                <a:ea typeface="Open Sans"/>
                <a:cs typeface="Open Sans"/>
                <a:sym typeface="Open Sans"/>
              </a:rPr>
              <a:t> returns only </a:t>
            </a:r>
            <a:endParaRPr b="0" i="0" sz="11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methods with </a:t>
            </a:r>
            <a:r>
              <a:rPr b="0" i="0" lang="en" sz="1100" u="none" cap="none" strike="noStrike">
                <a:solidFill>
                  <a:srgbClr val="000000"/>
                </a:solidFill>
                <a:latin typeface="JetBrains Mono"/>
                <a:ea typeface="JetBrains Mono"/>
                <a:cs typeface="JetBrains Mono"/>
                <a:sym typeface="JetBrains Mono"/>
              </a:rPr>
              <a:t>JvmStatic</a:t>
            </a:r>
            <a:endParaRPr b="0" i="0" sz="1100" u="none" cap="none" strike="noStrike">
              <a:solidFill>
                <a:srgbClr val="000000"/>
              </a:solidFill>
              <a:latin typeface="JetBrains Mono"/>
              <a:ea typeface="JetBrains Mono"/>
              <a:cs typeface="JetBrains Mono"/>
              <a:sym typeface="JetBrains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193" name="Google Shape;193;p27"/>
          <p:cNvSpPr txBox="1"/>
          <p:nvPr>
            <p:ph idx="1" type="body"/>
          </p:nvPr>
        </p:nvSpPr>
        <p:spPr>
          <a:xfrm>
            <a:off x="292600" y="1335025"/>
            <a:ext cx="79707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"Methods from companion:"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Dog.Companion::</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194" name="Google Shape;194;p27"/>
          <p:cNvSpPr txBox="1"/>
          <p:nvPr/>
        </p:nvSpPr>
        <p:spPr>
          <a:xfrm>
            <a:off x="7220050" y="2149475"/>
            <a:ext cx="3720900" cy="26907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Methods from companion</a:t>
            </a:r>
            <a:r>
              <a:rPr b="0" i="0" lang="en" sz="1100" u="none" cap="none" strike="noStrike">
                <a:solidFill>
                  <a:srgbClr val="000000"/>
                </a:solidFill>
                <a:latin typeface="Open Sans"/>
                <a:ea typeface="Open Sans"/>
                <a:cs typeface="Open Sans"/>
                <a:sym typeface="Open Sans"/>
              </a:rPr>
              <a:t>: publicNotReallyStaticMethod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access$privateStaticMethod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wait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equals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toString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hashCode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getClass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notifyAll</a:t>
            </a:r>
            <a:endParaRPr b="0" i="0" sz="1100" u="none" cap="none" strike="noStrike">
              <a:solidFill>
                <a:srgbClr val="000000"/>
              </a:solidFill>
              <a:latin typeface="Open Sans"/>
              <a:ea typeface="Open Sans"/>
              <a:cs typeface="Open Sans"/>
              <a:sym typeface="Open Sans"/>
            </a:endParaRPr>
          </a:p>
        </p:txBody>
      </p:sp>
      <p:grpSp>
        <p:nvGrpSpPr>
          <p:cNvPr id="195" name="Google Shape;195;p27"/>
          <p:cNvGrpSpPr/>
          <p:nvPr/>
        </p:nvGrpSpPr>
        <p:grpSpPr>
          <a:xfrm>
            <a:off x="145900" y="2337950"/>
            <a:ext cx="7169300" cy="2401200"/>
            <a:chOff x="145900" y="2509950"/>
            <a:chExt cx="7169300" cy="2401200"/>
          </a:xfrm>
        </p:grpSpPr>
        <p:sp>
          <p:nvSpPr>
            <p:cNvPr id="196" name="Google Shape;196;p27"/>
            <p:cNvSpPr/>
            <p:nvPr/>
          </p:nvSpPr>
          <p:spPr>
            <a:xfrm>
              <a:off x="145900" y="2540250"/>
              <a:ext cx="6795000" cy="2334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7"/>
            <p:cNvSpPr txBox="1"/>
            <p:nvPr/>
          </p:nvSpPr>
          <p:spPr>
            <a:xfrm>
              <a:off x="155400" y="25099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"private 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grpSp>
      <p:sp>
        <p:nvSpPr>
          <p:cNvPr id="198" name="Google Shape;198;p27"/>
          <p:cNvSpPr/>
          <p:nvPr/>
        </p:nvSpPr>
        <p:spPr>
          <a:xfrm flipH="1" rot="10800000">
            <a:off x="7158900" y="2820125"/>
            <a:ext cx="1945500" cy="2100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204" name="Google Shape;204;p28"/>
          <p:cNvSpPr txBox="1"/>
          <p:nvPr>
            <p:ph idx="1" type="body"/>
          </p:nvPr>
        </p:nvSpPr>
        <p:spPr>
          <a:xfrm>
            <a:off x="292600" y="1335025"/>
            <a:ext cx="83466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a:t>
            </a:r>
            <a:r>
              <a:rPr i="1" lang="en">
                <a:solidFill>
                  <a:srgbClr val="00627A"/>
                </a:solidFill>
                <a:highlight>
                  <a:srgbClr val="FFFFFF"/>
                </a:highlight>
                <a:latin typeface="JetBrains Mono"/>
                <a:ea typeface="JetBrains Mono"/>
                <a:cs typeface="JetBrains Mono"/>
                <a:sym typeface="JetBrains Mono"/>
              </a:rPr>
              <a:t>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"Declared methods from companion:"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Dog.Companion::</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i="1">
              <a:solidFill>
                <a:srgbClr val="00627A"/>
              </a:solidFill>
              <a:highlight>
                <a:srgbClr val="FFFFFF"/>
              </a:highlight>
              <a:latin typeface="JetBrains Mono"/>
              <a:ea typeface="JetBrains Mono"/>
              <a:cs typeface="JetBrains Mono"/>
              <a:sym typeface="JetBrains Mono"/>
            </a:endParaRPr>
          </a:p>
        </p:txBody>
      </p:sp>
      <p:sp>
        <p:nvSpPr>
          <p:cNvPr id="205" name="Google Shape;205;p28"/>
          <p:cNvSpPr txBox="1"/>
          <p:nvPr/>
        </p:nvSpPr>
        <p:spPr>
          <a:xfrm>
            <a:off x="7080100" y="2390375"/>
            <a:ext cx="3720900" cy="15222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Declared methods from </a:t>
            </a:r>
            <a:endParaRPr b="1"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000000"/>
                </a:solidFill>
                <a:latin typeface="Open Sans"/>
                <a:ea typeface="Open Sans"/>
                <a:cs typeface="Open Sans"/>
                <a:sym typeface="Open Sans"/>
              </a:rPr>
              <a:t>companion: </a:t>
            </a:r>
            <a:endParaRPr b="1"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publicNotReallyStaticMethod privateNotReallyStaticMethod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privateStaticMethod </a:t>
            </a:r>
            <a:endParaRPr b="0" i="0" sz="11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access$privateStaticMethod</a:t>
            </a:r>
            <a:endParaRPr b="0" i="0" sz="1100" u="none" cap="none" strike="noStrike">
              <a:solidFill>
                <a:srgbClr val="000000"/>
              </a:solidFill>
              <a:latin typeface="Open Sans"/>
              <a:ea typeface="Open Sans"/>
              <a:cs typeface="Open Sans"/>
              <a:sym typeface="Open Sans"/>
            </a:endParaRPr>
          </a:p>
        </p:txBody>
      </p:sp>
      <p:grpSp>
        <p:nvGrpSpPr>
          <p:cNvPr id="206" name="Google Shape;206;p28"/>
          <p:cNvGrpSpPr/>
          <p:nvPr/>
        </p:nvGrpSpPr>
        <p:grpSpPr>
          <a:xfrm>
            <a:off x="145900" y="2337950"/>
            <a:ext cx="7169300" cy="2401200"/>
            <a:chOff x="145900" y="2509950"/>
            <a:chExt cx="7169300" cy="2401200"/>
          </a:xfrm>
        </p:grpSpPr>
        <p:sp>
          <p:nvSpPr>
            <p:cNvPr id="207" name="Google Shape;207;p28"/>
            <p:cNvSpPr/>
            <p:nvPr/>
          </p:nvSpPr>
          <p:spPr>
            <a:xfrm>
              <a:off x="145900" y="2540250"/>
              <a:ext cx="6795000" cy="2334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8"/>
            <p:cNvSpPr txBox="1"/>
            <p:nvPr/>
          </p:nvSpPr>
          <p:spPr>
            <a:xfrm>
              <a:off x="155400" y="2509950"/>
              <a:ext cx="7159800" cy="24012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033B3"/>
                  </a:solidFill>
                  <a:latin typeface="JetBrains Mono"/>
                  <a:ea typeface="JetBrains Mono"/>
                  <a:cs typeface="JetBrains Mono"/>
                  <a:sym typeface="JetBrains Mono"/>
                </a:rPr>
                <a:t>class </a:t>
              </a:r>
              <a:r>
                <a:rPr b="0" i="0" lang="en" sz="900" u="none" cap="none" strike="noStrike">
                  <a:solidFill>
                    <a:schemeClr val="dk1"/>
                  </a:solidFill>
                  <a:latin typeface="JetBrains Mono"/>
                  <a:ea typeface="JetBrains Mono"/>
                  <a:cs typeface="JetBrains Mono"/>
                  <a:sym typeface="JetBrains Mono"/>
                </a:rPr>
                <a:t>Dog</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033B3"/>
                  </a:solidFill>
                  <a:latin typeface="JetBrains Mono"/>
                  <a:ea typeface="JetBrains Mono"/>
                  <a:cs typeface="JetBrains Mono"/>
                  <a:sym typeface="JetBrains Mono"/>
                </a:rPr>
                <a:t>val </a:t>
              </a:r>
              <a:r>
                <a:rPr b="0" i="0" lang="en" sz="900" u="none" cap="none" strike="noStrike">
                  <a:solidFill>
                    <a:srgbClr val="871094"/>
                  </a:solidFill>
                  <a:latin typeface="JetBrains Mono"/>
                  <a:ea typeface="JetBrains Mono"/>
                  <a:cs typeface="JetBrains Mono"/>
                  <a:sym typeface="JetBrains Mono"/>
                </a:rPr>
                <a:t>name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String</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var </a:t>
              </a:r>
              <a:r>
                <a:rPr b="0" i="0" lang="en" sz="900" u="none" cap="none" strike="noStrike">
                  <a:solidFill>
                    <a:srgbClr val="871094"/>
                  </a:solidFill>
                  <a:latin typeface="JetBrains Mono"/>
                  <a:ea typeface="JetBrains Mono"/>
                  <a:cs typeface="JetBrains Mono"/>
                  <a:sym typeface="JetBrains Mono"/>
                </a:rPr>
                <a:t>age</a:t>
              </a: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chemeClr val="dk1"/>
                  </a:solidFill>
                  <a:latin typeface="JetBrains Mono"/>
                  <a:ea typeface="JetBrains Mono"/>
                  <a:cs typeface="JetBrains Mono"/>
                  <a:sym typeface="JetBrains Mono"/>
                </a:rPr>
                <a:t>Int</a:t>
              </a: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privateBark</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"private bark!"</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companion object </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9E880D"/>
                  </a:solidFill>
                  <a:latin typeface="JetBrains Mono"/>
                  <a:ea typeface="JetBrains Mono"/>
                  <a:cs typeface="JetBrains Mono"/>
                  <a:sym typeface="JetBrains Mono"/>
                </a:rPr>
                <a:t>@JvmStatic</a:t>
              </a:r>
              <a:endParaRPr b="0" i="0" sz="900" u="none" cap="none" strike="noStrike">
                <a:solidFill>
                  <a:srgbClr val="9E880D"/>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9E880D"/>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fun </a:t>
              </a:r>
              <a:r>
                <a:rPr b="0" i="0" lang="en" sz="900" u="none" cap="none" strike="noStrike">
                  <a:solidFill>
                    <a:srgbClr val="00627A"/>
                  </a:solidFill>
                  <a:latin typeface="JetBrains Mono"/>
                  <a:ea typeface="JetBrains Mono"/>
                  <a:cs typeface="JetBrains Mono"/>
                  <a:sym typeface="JetBrains Mono"/>
                </a:rPr>
                <a:t>publicNotReallyStaticMethod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public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r>
                <a:rPr b="0" i="0" lang="en" sz="900" u="none" cap="none" strike="noStrike">
                  <a:solidFill>
                    <a:srgbClr val="0033B3"/>
                  </a:solidFill>
                  <a:latin typeface="JetBrains Mono"/>
                  <a:ea typeface="JetBrains Mono"/>
                  <a:cs typeface="JetBrains Mono"/>
                  <a:sym typeface="JetBrains Mono"/>
                </a:rPr>
                <a:t>private fun </a:t>
              </a:r>
              <a:r>
                <a:rPr b="0" i="0" lang="en" sz="900" u="none" cap="none" strike="noStrike">
                  <a:solidFill>
                    <a:srgbClr val="00627A"/>
                  </a:solidFill>
                  <a:latin typeface="JetBrains Mono"/>
                  <a:ea typeface="JetBrains Mono"/>
                  <a:cs typeface="JetBrains Mono"/>
                  <a:sym typeface="JetBrains Mono"/>
                </a:rPr>
                <a:t>privateNotReallyStaticMethod</a:t>
              </a:r>
              <a:r>
                <a:rPr b="0" i="0" lang="en" sz="900" u="none" cap="none" strike="noStrike">
                  <a:solidFill>
                    <a:srgbClr val="080808"/>
                  </a:solidFill>
                  <a:latin typeface="JetBrains Mono"/>
                  <a:ea typeface="JetBrains Mono"/>
                  <a:cs typeface="JetBrains Mono"/>
                  <a:sym typeface="JetBrains Mono"/>
                </a:rPr>
                <a:t>() = </a:t>
              </a:r>
              <a:r>
                <a:rPr b="0" i="1" lang="en" sz="900" u="none" cap="none" strike="noStrike">
                  <a:solidFill>
                    <a:srgbClr val="00627A"/>
                  </a:solidFill>
                  <a:latin typeface="JetBrains Mono"/>
                  <a:ea typeface="JetBrains Mono"/>
                  <a:cs typeface="JetBrains Mono"/>
                  <a:sym typeface="JetBrains Mono"/>
                </a:rPr>
                <a:t>println</a:t>
              </a:r>
              <a:r>
                <a:rPr b="0" i="0" lang="en" sz="900" u="none" cap="none" strike="noStrike">
                  <a:solidFill>
                    <a:srgbClr val="080808"/>
                  </a:solidFill>
                  <a:latin typeface="JetBrains Mono"/>
                  <a:ea typeface="JetBrains Mono"/>
                  <a:cs typeface="JetBrains Mono"/>
                  <a:sym typeface="JetBrains Mono"/>
                </a:rPr>
                <a:t>(</a:t>
              </a:r>
              <a:r>
                <a:rPr b="0" i="0" lang="en" sz="900" u="none" cap="none" strike="noStrike">
                  <a:solidFill>
                    <a:srgbClr val="067D17"/>
                  </a:solidFill>
                  <a:latin typeface="JetBrains Mono"/>
                  <a:ea typeface="JetBrains Mono"/>
                  <a:cs typeface="JetBrains Mono"/>
                  <a:sym typeface="JetBrains Mono"/>
                </a:rPr>
                <a:t>"Hi from private not really static"</a:t>
              </a: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   }</a:t>
              </a:r>
              <a:endParaRPr b="0" i="0" sz="9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900"/>
                <a:buFont typeface="Arial"/>
                <a:buNone/>
              </a:pPr>
              <a:r>
                <a:rPr b="0" i="0" lang="en" sz="900" u="none" cap="none" strike="noStrike">
                  <a:solidFill>
                    <a:srgbClr val="080808"/>
                  </a:solidFill>
                  <a:latin typeface="JetBrains Mono"/>
                  <a:ea typeface="JetBrains Mono"/>
                  <a:cs typeface="JetBrains Mono"/>
                  <a:sym typeface="JetBrains Mono"/>
                </a:rPr>
                <a:t>}</a:t>
              </a:r>
              <a:endParaRPr b="0" i="0" sz="900" u="none" cap="none" strike="noStrike">
                <a:solidFill>
                  <a:srgbClr val="000000"/>
                </a:solidFill>
                <a:latin typeface="Arial"/>
                <a:ea typeface="Arial"/>
                <a:cs typeface="Arial"/>
                <a:sym typeface="Arial"/>
              </a:endParaRPr>
            </a:p>
          </p:txBody>
        </p:sp>
      </p:grpSp>
      <p:sp>
        <p:nvSpPr>
          <p:cNvPr id="209" name="Google Shape;209;p28"/>
          <p:cNvSpPr/>
          <p:nvPr/>
        </p:nvSpPr>
        <p:spPr>
          <a:xfrm flipH="1" rot="10800000">
            <a:off x="7024125" y="3629700"/>
            <a:ext cx="1945500" cy="2100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What is reflection?</a:t>
            </a:r>
            <a:endParaRPr/>
          </a:p>
        </p:txBody>
      </p:sp>
      <p:sp>
        <p:nvSpPr>
          <p:cNvPr id="47" name="Google Shape;47;p11"/>
          <p:cNvSpPr txBox="1"/>
          <p:nvPr>
            <p:ph idx="1" type="body"/>
          </p:nvPr>
        </p:nvSpPr>
        <p:spPr>
          <a:xfrm>
            <a:off x="292600" y="1335025"/>
            <a:ext cx="7805700" cy="2308800"/>
          </a:xfrm>
          <a:prstGeom prst="rect">
            <a:avLst/>
          </a:prstGeom>
          <a:noFill/>
          <a:ln>
            <a:noFill/>
          </a:ln>
        </p:spPr>
        <p:txBody>
          <a:bodyPr anchorCtr="0" anchor="t" bIns="0" lIns="0" spcFirstLastPara="1" rIns="0" wrap="square" tIns="73150">
            <a:noAutofit/>
          </a:bodyPr>
          <a:lstStyle/>
          <a:p>
            <a:pPr indent="0" lvl="0" marL="0" marR="0" rtl="0" algn="l">
              <a:lnSpc>
                <a:spcPct val="111250"/>
              </a:lnSpc>
              <a:spcBef>
                <a:spcPts val="0"/>
              </a:spcBef>
              <a:spcAft>
                <a:spcPts val="0"/>
              </a:spcAft>
              <a:buSzPts val="1400"/>
              <a:buNone/>
            </a:pPr>
            <a:r>
              <a:rPr lang="en"/>
              <a:t>“Reflection can be defined as the ability of a program to manipulate as data something representing the state of the program during its own execution.”*   </a:t>
            </a:r>
            <a:br>
              <a:rPr lang="en"/>
            </a:br>
            <a:br>
              <a:rPr lang="en"/>
            </a:br>
            <a:br>
              <a:rPr lang="en"/>
            </a:br>
            <a:r>
              <a:rPr lang="en"/>
              <a:t>A simple example of reflection is redefining a class field of an object at runtime.</a:t>
            </a:r>
            <a:endParaRPr sz="800"/>
          </a:p>
          <a:p>
            <a:pPr indent="0" lvl="0" marL="0" marR="0" rtl="0" algn="l">
              <a:lnSpc>
                <a:spcPct val="111250"/>
              </a:lnSpc>
              <a:spcBef>
                <a:spcPts val="14590"/>
              </a:spcBef>
              <a:spcAft>
                <a:spcPts val="0"/>
              </a:spcAft>
              <a:buSzPts val="1400"/>
              <a:buNone/>
            </a:pPr>
            <a:r>
              <a:t/>
            </a:r>
            <a:endParaRPr sz="1100"/>
          </a:p>
          <a:p>
            <a:pPr indent="0" lvl="0" marL="0" marR="0" rtl="0" algn="l">
              <a:lnSpc>
                <a:spcPct val="111250"/>
              </a:lnSpc>
              <a:spcBef>
                <a:spcPts val="14590"/>
              </a:spcBef>
              <a:spcAft>
                <a:spcPts val="0"/>
              </a:spcAft>
              <a:buSzPts val="1400"/>
              <a:buNone/>
            </a:pPr>
            <a:r>
              <a:t/>
            </a:r>
            <a:endParaRPr/>
          </a:p>
          <a:p>
            <a:pPr indent="0" lvl="0" marL="0" marR="0" rtl="0" algn="l">
              <a:lnSpc>
                <a:spcPct val="111250"/>
              </a:lnSpc>
              <a:spcBef>
                <a:spcPts val="14590"/>
              </a:spcBef>
              <a:spcAft>
                <a:spcPts val="14590"/>
              </a:spcAft>
              <a:buClr>
                <a:schemeClr val="dk1"/>
              </a:buClr>
              <a:buSzPts val="1100"/>
              <a:buFont typeface="Arial"/>
              <a:buNone/>
            </a:pPr>
            <a:r>
              <a:t/>
            </a:r>
            <a:endParaRPr/>
          </a:p>
        </p:txBody>
      </p:sp>
      <p:sp>
        <p:nvSpPr>
          <p:cNvPr id="48" name="Google Shape;48;p11"/>
          <p:cNvSpPr txBox="1"/>
          <p:nvPr>
            <p:ph idx="1" type="body"/>
          </p:nvPr>
        </p:nvSpPr>
        <p:spPr>
          <a:xfrm>
            <a:off x="292600" y="4497525"/>
            <a:ext cx="8419800" cy="1356900"/>
          </a:xfrm>
          <a:prstGeom prst="rect">
            <a:avLst/>
          </a:prstGeom>
          <a:noFill/>
          <a:ln>
            <a:noFill/>
          </a:ln>
        </p:spPr>
        <p:txBody>
          <a:bodyPr anchorCtr="0" anchor="t" bIns="0" lIns="0" spcFirstLastPara="1" rIns="0" wrap="square" tIns="73150">
            <a:noAutofit/>
          </a:bodyPr>
          <a:lstStyle/>
          <a:p>
            <a:pPr indent="0" lvl="0" marL="0" marR="0" rtl="0" algn="l">
              <a:lnSpc>
                <a:spcPct val="107916"/>
              </a:lnSpc>
              <a:spcBef>
                <a:spcPts val="0"/>
              </a:spcBef>
              <a:spcAft>
                <a:spcPts val="0"/>
              </a:spcAft>
              <a:buClr>
                <a:schemeClr val="dk1"/>
              </a:buClr>
              <a:buSzPts val="1100"/>
              <a:buFont typeface="Arial"/>
              <a:buNone/>
            </a:pPr>
            <a:r>
              <a:rPr lang="en" sz="1100"/>
              <a:t>*Daniel G Bobrow, Richard P Gabriel, and Jon L White. 1993. Object Oriented Programming: The CLOS Perspective (1993), 29–61.</a:t>
            </a:r>
            <a:endParaRPr sz="1000"/>
          </a:p>
          <a:p>
            <a:pPr indent="0" lvl="0" marL="0" rtl="0" algn="l">
              <a:lnSpc>
                <a:spcPct val="115000"/>
              </a:lnSpc>
              <a:spcBef>
                <a:spcPts val="8165"/>
              </a:spcBef>
              <a:spcAft>
                <a:spcPts val="1000"/>
              </a:spcAft>
              <a:buSzPts val="1400"/>
              <a:buNone/>
            </a:pPr>
            <a:r>
              <a:t/>
            </a:r>
            <a:endParaRPr sz="1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215" name="Google Shape;215;p29"/>
          <p:cNvSpPr txBox="1"/>
          <p:nvPr/>
        </p:nvSpPr>
        <p:spPr>
          <a:xfrm>
            <a:off x="292100" y="1487425"/>
            <a:ext cx="3874200" cy="23943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public final class Dog {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 access flags 0x19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public final static publicStaticMethod()V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@Lkotlin/jvm/JvmStatic;()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L0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GETSTATIC Dog.Companion : LDog$Companion;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INVOKEVIRTUAL Dog$Companion.publicStaticMethod ()V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RETURN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L1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MAXSTACK = 1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MAXLOCALS = 0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p:txBody>
      </p:sp>
      <p:sp>
        <p:nvSpPr>
          <p:cNvPr id="216" name="Google Shape;216;p29"/>
          <p:cNvSpPr txBox="1"/>
          <p:nvPr/>
        </p:nvSpPr>
        <p:spPr>
          <a:xfrm>
            <a:off x="4664075" y="1487425"/>
            <a:ext cx="4351200" cy="36687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public final class Dog$Companion {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 access flags 0x11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public final publicStaticMethod()V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@Lkotlin/jvm/JvmStatic;()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L0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LINENUMBER 10 L0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LDC "Hi from public static"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ASTORE 1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L1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GETSTATIC java/lang/System.out : Ljava/io/PrintStream;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ALOAD 1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INVOKEVIRTUAL java/io/PrintStream.println (Ljava/lang/Object;)V L2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L3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LINENUMBER 10 L3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RETURN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L4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LOCALVARIABLE this LDog$Companion; L0 L4 0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MAXSTACK = 2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MAXLOCALS = 2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 </a:t>
            </a:r>
            <a:endParaRPr b="0" i="0" sz="900" u="none" cap="none" strike="noStrike">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chemeClr val="dk1"/>
                </a:solidFill>
                <a:latin typeface="Open Sans"/>
                <a:ea typeface="Open Sans"/>
                <a:cs typeface="Open Sans"/>
                <a:sym typeface="Open Sans"/>
              </a:rPr>
              <a:t>}</a:t>
            </a:r>
            <a:endParaRPr b="0" i="0" sz="1400" u="none" cap="none" strike="noStrike">
              <a:solidFill>
                <a:srgbClr val="000000"/>
              </a:solidFill>
              <a:latin typeface="Arial"/>
              <a:ea typeface="Arial"/>
              <a:cs typeface="Arial"/>
              <a:sym typeface="Arial"/>
            </a:endParaRPr>
          </a:p>
        </p:txBody>
      </p:sp>
      <p:cxnSp>
        <p:nvCxnSpPr>
          <p:cNvPr id="217" name="Google Shape;217;p29"/>
          <p:cNvCxnSpPr/>
          <p:nvPr/>
        </p:nvCxnSpPr>
        <p:spPr>
          <a:xfrm>
            <a:off x="3552700" y="2738075"/>
            <a:ext cx="9600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218" name="Google Shape;218;p29"/>
          <p:cNvSpPr txBox="1"/>
          <p:nvPr/>
        </p:nvSpPr>
        <p:spPr>
          <a:xfrm>
            <a:off x="3461225" y="2263684"/>
            <a:ext cx="10095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Invokes the real one</a:t>
            </a:r>
            <a:endParaRPr b="0" i="0" sz="1100" u="none" cap="none" strike="noStrike">
              <a:solidFill>
                <a:srgbClr val="000000"/>
              </a:solidFill>
              <a:latin typeface="Open Sans"/>
              <a:ea typeface="Open Sans"/>
              <a:cs typeface="Open Sans"/>
              <a:sym typeface="Open Sans"/>
            </a:endParaRPr>
          </a:p>
        </p:txBody>
      </p:sp>
      <p:sp>
        <p:nvSpPr>
          <p:cNvPr id="219" name="Google Shape;219;p29"/>
          <p:cNvSpPr txBox="1"/>
          <p:nvPr/>
        </p:nvSpPr>
        <p:spPr>
          <a:xfrm>
            <a:off x="275288" y="1054428"/>
            <a:ext cx="1851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publicStaticMethod</a:t>
            </a:r>
            <a:endParaRPr b="0" i="0" sz="1100" u="none" cap="none" strike="noStrike">
              <a:solidFill>
                <a:srgbClr val="000000"/>
              </a:solidFill>
              <a:latin typeface="Open Sans"/>
              <a:ea typeface="Open Sans"/>
              <a:cs typeface="Open Sans"/>
              <a:sym typeface="Open Sans"/>
            </a:endParaRPr>
          </a:p>
        </p:txBody>
      </p:sp>
      <p:sp>
        <p:nvSpPr>
          <p:cNvPr id="220" name="Google Shape;220;p29"/>
          <p:cNvSpPr/>
          <p:nvPr/>
        </p:nvSpPr>
        <p:spPr>
          <a:xfrm flipH="1" rot="10800000">
            <a:off x="317613" y="1074133"/>
            <a:ext cx="1375200" cy="3222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226" name="Google Shape;226;p30"/>
          <p:cNvSpPr txBox="1"/>
          <p:nvPr/>
        </p:nvSpPr>
        <p:spPr>
          <a:xfrm>
            <a:off x="292100" y="1487425"/>
            <a:ext cx="3874200" cy="3509400"/>
          </a:xfrm>
          <a:prstGeom prst="rect">
            <a:avLst/>
          </a:prstGeom>
          <a:noFill/>
          <a:ln>
            <a:noFill/>
          </a:ln>
        </p:spPr>
        <p:txBody>
          <a:bodyPr anchorCtr="0" anchor="t" bIns="91425" lIns="0"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public final class Dog$Companion {</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 access flags 0x12</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private final privateStaticMethod()V</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@Lkotlin/jvm/JvmStatic;()</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L0</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LINENUMBER 14 L0</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LDC "Hi from private static"</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ASTORE 1</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L1</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GETSTATIC java/lang/System.out : Ljava/io/PrintStream;</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ALOAD 1</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INVOKEVIRTUAL java/io/PrintStream.println (Ljava/lang/Object;)V</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L2</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L3</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LINENUMBER 14 L3</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RETURN</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L4</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LOCALVARIABLE this LDog$Companion; L0 L4 0</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MAXSTACK = 2</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MAXLOCALS = 2</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Open Sans"/>
              <a:ea typeface="Open Sans"/>
              <a:cs typeface="Open Sans"/>
              <a:sym typeface="Open Sans"/>
            </a:endParaRPr>
          </a:p>
        </p:txBody>
      </p:sp>
      <p:sp>
        <p:nvSpPr>
          <p:cNvPr id="227" name="Google Shape;227;p30"/>
          <p:cNvSpPr txBox="1"/>
          <p:nvPr/>
        </p:nvSpPr>
        <p:spPr>
          <a:xfrm>
            <a:off x="4816475" y="1487425"/>
            <a:ext cx="4351200" cy="27129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public final class Dog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 access flags 0x1A</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private final static privateStaticMethod()V</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@Lkotlin/jvm/JvmStatic;()</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L0</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GETSTATIC Dog.Companion : LDog$Companion;</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INVOKESTATIC Dog$Companion.access$privateStaticMethod (LDog$Companion;)V</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RETURN</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L1</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MAXSTACK = 1</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MAXLOCALS = 0</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t/>
            </a:r>
            <a:endParaRPr b="0" i="0" sz="900" u="none" cap="none" strike="noStrike">
              <a:solidFill>
                <a:srgbClr val="000000"/>
              </a:solidFill>
              <a:latin typeface="Open Sans"/>
              <a:ea typeface="Open Sans"/>
              <a:cs typeface="Open Sans"/>
              <a:sym typeface="Open Sans"/>
            </a:endParaRPr>
          </a:p>
        </p:txBody>
      </p:sp>
      <p:cxnSp>
        <p:nvCxnSpPr>
          <p:cNvPr id="228" name="Google Shape;228;p30"/>
          <p:cNvCxnSpPr/>
          <p:nvPr/>
        </p:nvCxnSpPr>
        <p:spPr>
          <a:xfrm>
            <a:off x="3552700" y="2738075"/>
            <a:ext cx="9600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229" name="Google Shape;229;p30"/>
          <p:cNvSpPr txBox="1"/>
          <p:nvPr/>
        </p:nvSpPr>
        <p:spPr>
          <a:xfrm>
            <a:off x="3461225" y="2111275"/>
            <a:ext cx="12027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Has a reference from the </a:t>
            </a:r>
            <a:r>
              <a:rPr b="0" i="0" lang="en" sz="1100" u="none" cap="none" strike="noStrike">
                <a:solidFill>
                  <a:srgbClr val="000000"/>
                </a:solidFill>
                <a:latin typeface="JetBrains Mono"/>
                <a:ea typeface="JetBrains Mono"/>
                <a:cs typeface="JetBrains Mono"/>
                <a:sym typeface="JetBrains Mono"/>
              </a:rPr>
              <a:t>Dog</a:t>
            </a:r>
            <a:r>
              <a:rPr b="0" i="0" lang="en" sz="1100" u="none" cap="none" strike="noStrike">
                <a:solidFill>
                  <a:srgbClr val="000000"/>
                </a:solidFill>
                <a:latin typeface="Open Sans"/>
                <a:ea typeface="Open Sans"/>
                <a:cs typeface="Open Sans"/>
                <a:sym typeface="Open Sans"/>
              </a:rPr>
              <a:t> class</a:t>
            </a:r>
            <a:endParaRPr b="0" i="0" sz="1100" u="none" cap="none" strike="noStrike">
              <a:solidFill>
                <a:srgbClr val="000000"/>
              </a:solidFill>
              <a:latin typeface="Open Sans"/>
              <a:ea typeface="Open Sans"/>
              <a:cs typeface="Open Sans"/>
              <a:sym typeface="Open Sans"/>
            </a:endParaRPr>
          </a:p>
        </p:txBody>
      </p:sp>
      <p:sp>
        <p:nvSpPr>
          <p:cNvPr id="230" name="Google Shape;230;p30"/>
          <p:cNvSpPr txBox="1"/>
          <p:nvPr/>
        </p:nvSpPr>
        <p:spPr>
          <a:xfrm>
            <a:off x="275302" y="1054425"/>
            <a:ext cx="2178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access$privateStaticMethod</a:t>
            </a:r>
            <a:endParaRPr b="0" i="0" sz="1100" u="none" cap="none" strike="noStrike">
              <a:solidFill>
                <a:srgbClr val="000000"/>
              </a:solidFill>
              <a:latin typeface="Open Sans"/>
              <a:ea typeface="Open Sans"/>
              <a:cs typeface="Open Sans"/>
              <a:sym typeface="Open Sans"/>
            </a:endParaRPr>
          </a:p>
        </p:txBody>
      </p:sp>
      <p:sp>
        <p:nvSpPr>
          <p:cNvPr id="231" name="Google Shape;231;p30"/>
          <p:cNvSpPr/>
          <p:nvPr/>
        </p:nvSpPr>
        <p:spPr>
          <a:xfrm flipH="1" rot="10800000">
            <a:off x="292606" y="1070325"/>
            <a:ext cx="2023200" cy="3222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0"/>
          <p:cNvSpPr/>
          <p:nvPr/>
        </p:nvSpPr>
        <p:spPr>
          <a:xfrm flipH="1" rot="10800000">
            <a:off x="292600" y="1987796"/>
            <a:ext cx="2023200" cy="2883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0"/>
          <p:cNvSpPr/>
          <p:nvPr/>
        </p:nvSpPr>
        <p:spPr>
          <a:xfrm flipH="1" rot="10800000">
            <a:off x="4816475" y="2061323"/>
            <a:ext cx="2269200" cy="145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class methods</a:t>
            </a:r>
            <a:endParaRPr/>
          </a:p>
        </p:txBody>
      </p:sp>
      <p:sp>
        <p:nvSpPr>
          <p:cNvPr id="239" name="Google Shape;239;p31"/>
          <p:cNvSpPr txBox="1"/>
          <p:nvPr/>
        </p:nvSpPr>
        <p:spPr>
          <a:xfrm>
            <a:off x="5301825" y="2199025"/>
            <a:ext cx="19551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Cannot call the private method directly</a:t>
            </a:r>
            <a:endParaRPr b="0" i="0" sz="1100" u="none" cap="none" strike="noStrike">
              <a:solidFill>
                <a:srgbClr val="000000"/>
              </a:solidFill>
              <a:latin typeface="Open Sans"/>
              <a:ea typeface="Open Sans"/>
              <a:cs typeface="Open Sans"/>
              <a:sym typeface="Open Sans"/>
            </a:endParaRPr>
          </a:p>
        </p:txBody>
      </p:sp>
      <p:sp>
        <p:nvSpPr>
          <p:cNvPr id="240" name="Google Shape;240;p31"/>
          <p:cNvSpPr txBox="1"/>
          <p:nvPr/>
        </p:nvSpPr>
        <p:spPr>
          <a:xfrm>
            <a:off x="275302" y="1054425"/>
            <a:ext cx="2178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access$privateStaticMethod</a:t>
            </a:r>
            <a:endParaRPr b="0" i="0" sz="1100" u="none" cap="none" strike="noStrike">
              <a:solidFill>
                <a:srgbClr val="000000"/>
              </a:solidFill>
              <a:latin typeface="Open Sans"/>
              <a:ea typeface="Open Sans"/>
              <a:cs typeface="Open Sans"/>
              <a:sym typeface="Open Sans"/>
            </a:endParaRPr>
          </a:p>
        </p:txBody>
      </p:sp>
      <p:sp>
        <p:nvSpPr>
          <p:cNvPr id="241" name="Google Shape;241;p31"/>
          <p:cNvSpPr/>
          <p:nvPr/>
        </p:nvSpPr>
        <p:spPr>
          <a:xfrm flipH="1" rot="10800000">
            <a:off x="292606" y="1070325"/>
            <a:ext cx="2023200" cy="3222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1"/>
          <p:cNvSpPr/>
          <p:nvPr/>
        </p:nvSpPr>
        <p:spPr>
          <a:xfrm flipH="1" rot="10800000">
            <a:off x="216925" y="2790888"/>
            <a:ext cx="3962700" cy="1686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1"/>
          <p:cNvSpPr txBox="1"/>
          <p:nvPr/>
        </p:nvSpPr>
        <p:spPr>
          <a:xfrm>
            <a:off x="216925" y="1599400"/>
            <a:ext cx="4351200" cy="2712900"/>
          </a:xfrm>
          <a:prstGeom prst="rect">
            <a:avLst/>
          </a:prstGeom>
          <a:noFill/>
          <a:ln>
            <a:noFill/>
          </a:ln>
        </p:spPr>
        <p:txBody>
          <a:bodyPr anchorCtr="0" anchor="t" bIns="91425" lIns="0"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public final class Dog {</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 access flags 0x1A</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private final static privateStaticMethod()V</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@Lkotlin/jvm/JvmStatic;()</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L0</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GETSTATIC Dog.Companion : LDog$Companion;</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INVOKESTATIC Dog$Companion.access$privateStaticMethod (LDog$Companion;)V</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RETURN</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L1</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MAXSTACK = 1</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 MAXLOCALS = 0</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rPr b="0" i="0" lang="en" sz="900" u="none" cap="none" strike="noStrike">
                <a:solidFill>
                  <a:srgbClr val="000000"/>
                </a:solidFill>
                <a:latin typeface="Open Sans"/>
                <a:ea typeface="Open Sans"/>
                <a:cs typeface="Open Sans"/>
                <a:sym typeface="Open Sans"/>
              </a:rPr>
              <a:t>}</a:t>
            </a:r>
            <a:endParaRPr b="0" i="0" sz="900"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900"/>
              <a:buFont typeface="Arial"/>
              <a:buNone/>
            </a:pPr>
            <a:r>
              <a:t/>
            </a:r>
            <a:endParaRPr b="0" i="0" sz="900" u="none" cap="none" strike="noStrike">
              <a:solidFill>
                <a:srgbClr val="000000"/>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from Java: invoking methods</a:t>
            </a:r>
            <a:endParaRPr/>
          </a:p>
        </p:txBody>
      </p:sp>
      <p:sp>
        <p:nvSpPr>
          <p:cNvPr id="249" name="Google Shape;249;p32"/>
          <p:cNvSpPr txBox="1"/>
          <p:nvPr>
            <p:ph idx="1" type="body"/>
          </p:nvPr>
        </p:nvSpPr>
        <p:spPr>
          <a:xfrm>
            <a:off x="292600" y="1335025"/>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We can invoke methods:</a:t>
            </a:r>
            <a:endParaRPr i="1" sz="1800">
              <a:solidFill>
                <a:srgbClr val="00627A"/>
              </a:solidFill>
              <a:highlight>
                <a:srgbClr val="FFFFFF"/>
              </a:highlight>
              <a:latin typeface="JetBrains Mono"/>
              <a:ea typeface="JetBrains Mono"/>
              <a:cs typeface="JetBrains Mono"/>
              <a:sym typeface="JetBrains Mono"/>
            </a:endParaRPr>
          </a:p>
        </p:txBody>
      </p:sp>
      <p:sp>
        <p:nvSpPr>
          <p:cNvPr id="250" name="Google Shape;250;p32"/>
          <p:cNvSpPr txBox="1"/>
          <p:nvPr>
            <p:ph idx="1" type="body"/>
          </p:nvPr>
        </p:nvSpPr>
        <p:spPr>
          <a:xfrm>
            <a:off x="292600" y="1791600"/>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"bark" </a:t>
            </a:r>
            <a:r>
              <a:rPr lang="en">
                <a:solidFill>
                  <a:srgbClr val="080808"/>
                </a:solidFill>
                <a:highlight>
                  <a:srgbClr val="FFFFFF"/>
                </a:highlight>
                <a:latin typeface="JetBrains Mono"/>
                <a:ea typeface="JetBrains Mono"/>
                <a:cs typeface="JetBrains Mono"/>
                <a:sym typeface="JetBrains Mono"/>
              </a:rPr>
              <a:t>}?.invoke(dog)</a:t>
            </a:r>
            <a:endParaRPr sz="1800"/>
          </a:p>
        </p:txBody>
      </p:sp>
      <p:cxnSp>
        <p:nvCxnSpPr>
          <p:cNvPr id="251" name="Google Shape;251;p32"/>
          <p:cNvCxnSpPr/>
          <p:nvPr/>
        </p:nvCxnSpPr>
        <p:spPr>
          <a:xfrm rot="-5400000">
            <a:off x="6482363" y="2377562"/>
            <a:ext cx="5412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252" name="Google Shape;252;p32"/>
          <p:cNvSpPr txBox="1"/>
          <p:nvPr/>
        </p:nvSpPr>
        <p:spPr>
          <a:xfrm>
            <a:off x="5973775" y="2660075"/>
            <a:ext cx="16434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Pass an object to invoke the method</a:t>
            </a:r>
            <a:endParaRPr b="0" i="0" sz="1400" u="none" cap="none" strike="noStrike">
              <a:solidFill>
                <a:srgbClr val="000000"/>
              </a:solidFill>
              <a:latin typeface="Arial"/>
              <a:ea typeface="Arial"/>
              <a:cs typeface="Arial"/>
              <a:sym typeface="Arial"/>
            </a:endParaRPr>
          </a:p>
        </p:txBody>
      </p:sp>
      <p:sp>
        <p:nvSpPr>
          <p:cNvPr id="253" name="Google Shape;253;p32"/>
          <p:cNvSpPr txBox="1"/>
          <p:nvPr/>
        </p:nvSpPr>
        <p:spPr>
          <a:xfrm>
            <a:off x="292100" y="2207450"/>
            <a:ext cx="3000000" cy="400200"/>
          </a:xfrm>
          <a:prstGeom prst="rect">
            <a:avLst/>
          </a:prstGeom>
          <a:noFill/>
          <a:ln>
            <a:noFill/>
          </a:ln>
        </p:spPr>
        <p:txBody>
          <a:bodyPr anchorCtr="0" anchor="t" bIns="91425" lIns="0"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bark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invoking methods</a:t>
            </a:r>
            <a:endParaRPr/>
          </a:p>
        </p:txBody>
      </p:sp>
      <p:sp>
        <p:nvSpPr>
          <p:cNvPr id="259" name="Google Shape;259;p33"/>
          <p:cNvSpPr txBox="1"/>
          <p:nvPr>
            <p:ph idx="1" type="body"/>
          </p:nvPr>
        </p:nvSpPr>
        <p:spPr>
          <a:xfrm>
            <a:off x="292600" y="1335025"/>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We can even invoke private methods:</a:t>
            </a:r>
            <a:endParaRPr i="1" sz="1800">
              <a:solidFill>
                <a:srgbClr val="00627A"/>
              </a:solidFill>
              <a:highlight>
                <a:srgbClr val="FFFFFF"/>
              </a:highlight>
              <a:latin typeface="JetBrains Mono"/>
              <a:ea typeface="JetBrains Mono"/>
              <a:cs typeface="JetBrains Mono"/>
              <a:sym typeface="JetBrains Mono"/>
            </a:endParaRPr>
          </a:p>
        </p:txBody>
      </p:sp>
      <p:sp>
        <p:nvSpPr>
          <p:cNvPr id="260" name="Google Shape;260;p33"/>
          <p:cNvSpPr txBox="1"/>
          <p:nvPr>
            <p:ph idx="1" type="body"/>
          </p:nvPr>
        </p:nvSpPr>
        <p:spPr>
          <a:xfrm>
            <a:off x="292600" y="1791600"/>
            <a:ext cx="85038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"privateBark" </a:t>
            </a:r>
            <a:r>
              <a:rPr lang="en">
                <a:solidFill>
                  <a:srgbClr val="080808"/>
                </a:solidFill>
                <a:highlight>
                  <a:srgbClr val="FFFFFF"/>
                </a:highlight>
                <a:latin typeface="JetBrains Mono"/>
                <a:ea typeface="JetBrains Mono"/>
                <a:cs typeface="JetBrains Mono"/>
                <a:sym typeface="JetBrains Mono"/>
              </a:rPr>
              <a:t>}?.invoke(dog)</a:t>
            </a:r>
            <a:endParaRPr sz="1800"/>
          </a:p>
        </p:txBody>
      </p:sp>
      <p:sp>
        <p:nvSpPr>
          <p:cNvPr id="261" name="Google Shape;261;p33"/>
          <p:cNvSpPr txBox="1"/>
          <p:nvPr>
            <p:ph idx="1" type="body"/>
          </p:nvPr>
        </p:nvSpPr>
        <p:spPr>
          <a:xfrm>
            <a:off x="292600" y="2597150"/>
            <a:ext cx="8073000" cy="4572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955"/>
              </a:spcAft>
              <a:buClr>
                <a:schemeClr val="dk1"/>
              </a:buClr>
              <a:buSzPts val="1100"/>
              <a:buFont typeface="Arial"/>
              <a:buNone/>
            </a:pPr>
            <a:r>
              <a:rPr lang="en"/>
              <a:t>But we need to be careful, or we may get an error like this:</a:t>
            </a:r>
            <a:endParaRPr i="1">
              <a:solidFill>
                <a:srgbClr val="00627A"/>
              </a:solidFill>
              <a:highlight>
                <a:srgbClr val="FFFFFF"/>
              </a:highlight>
              <a:latin typeface="JetBrains Mono"/>
              <a:ea typeface="JetBrains Mono"/>
              <a:cs typeface="JetBrains Mono"/>
              <a:sym typeface="JetBrains Mono"/>
            </a:endParaRPr>
          </a:p>
        </p:txBody>
      </p:sp>
      <p:sp>
        <p:nvSpPr>
          <p:cNvPr id="262" name="Google Shape;262;p33"/>
          <p:cNvSpPr txBox="1"/>
          <p:nvPr>
            <p:ph idx="1" type="body"/>
          </p:nvPr>
        </p:nvSpPr>
        <p:spPr>
          <a:xfrm>
            <a:off x="292600" y="3071825"/>
            <a:ext cx="8073000" cy="1678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sz="1100">
                <a:solidFill>
                  <a:srgbClr val="A31515"/>
                </a:solidFill>
              </a:rPr>
              <a:t>Exception in thread "main" java.lang.IllegalAccessException: class MainKt cannot access a member of class Dog with modifiers "private final" </a:t>
            </a:r>
            <a:br>
              <a:rPr lang="en" sz="1100">
                <a:solidFill>
                  <a:srgbClr val="A31515"/>
                </a:solidFill>
              </a:rPr>
            </a:br>
            <a:r>
              <a:rPr lang="en" sz="1100">
                <a:solidFill>
                  <a:srgbClr val="A31515"/>
                </a:solidFill>
              </a:rPr>
              <a:t>	at java.base/jdk.internal.reflect.Reflection.newIllegalAccessException(Reflection.java:392) </a:t>
            </a:r>
            <a:br>
              <a:rPr lang="en" sz="1100">
                <a:solidFill>
                  <a:srgbClr val="A31515"/>
                </a:solidFill>
              </a:rPr>
            </a:br>
            <a:r>
              <a:rPr lang="en" sz="1100">
                <a:solidFill>
                  <a:srgbClr val="A31515"/>
                </a:solidFill>
              </a:rPr>
              <a:t>	at java.base/java.lang.reflect.AccessibleObject.checkAccess(AccessibleObject.java:674) </a:t>
            </a:r>
            <a:br>
              <a:rPr lang="en" sz="1100">
                <a:solidFill>
                  <a:srgbClr val="A31515"/>
                </a:solidFill>
              </a:rPr>
            </a:br>
            <a:r>
              <a:rPr lang="en" sz="1100">
                <a:solidFill>
                  <a:srgbClr val="A31515"/>
                </a:solidFill>
              </a:rPr>
              <a:t>	at java.base/java.lang.reflect.Method.invoke(Method.java:560) </a:t>
            </a:r>
            <a:br>
              <a:rPr lang="en" sz="1100">
                <a:solidFill>
                  <a:srgbClr val="A31515"/>
                </a:solidFill>
              </a:rPr>
            </a:br>
            <a:r>
              <a:rPr lang="en" sz="1100">
                <a:solidFill>
                  <a:srgbClr val="A31515"/>
                </a:solidFill>
              </a:rPr>
              <a:t>	at MainKt.main(Main.kt:26)</a:t>
            </a:r>
            <a:endParaRPr i="1" sz="1100">
              <a:solidFill>
                <a:srgbClr val="A31515"/>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invoking methods</a:t>
            </a:r>
            <a:endParaRPr/>
          </a:p>
        </p:txBody>
      </p:sp>
      <p:sp>
        <p:nvSpPr>
          <p:cNvPr id="268" name="Google Shape;268;p34"/>
          <p:cNvSpPr txBox="1"/>
          <p:nvPr>
            <p:ph idx="1" type="body"/>
          </p:nvPr>
        </p:nvSpPr>
        <p:spPr>
          <a:xfrm>
            <a:off x="292600" y="1335025"/>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We can even invoke private methods:</a:t>
            </a:r>
            <a:endParaRPr i="1">
              <a:solidFill>
                <a:srgbClr val="00627A"/>
              </a:solidFill>
              <a:highlight>
                <a:srgbClr val="FFFFFF"/>
              </a:highlight>
              <a:latin typeface="JetBrains Mono"/>
              <a:ea typeface="JetBrains Mono"/>
              <a:cs typeface="JetBrains Mono"/>
              <a:sym typeface="JetBrains Mono"/>
            </a:endParaRPr>
          </a:p>
        </p:txBody>
      </p:sp>
      <p:sp>
        <p:nvSpPr>
          <p:cNvPr id="269" name="Google Shape;269;p34"/>
          <p:cNvSpPr txBox="1"/>
          <p:nvPr>
            <p:ph idx="1" type="body"/>
          </p:nvPr>
        </p:nvSpPr>
        <p:spPr>
          <a:xfrm>
            <a:off x="292600" y="1791600"/>
            <a:ext cx="85038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"privateBark" </a:t>
            </a:r>
            <a:r>
              <a:rPr lang="en">
                <a:solidFill>
                  <a:srgbClr val="080808"/>
                </a:solidFill>
                <a:highlight>
                  <a:srgbClr val="FFFFFF"/>
                </a:highlight>
                <a:latin typeface="JetBrains Mono"/>
                <a:ea typeface="JetBrains Mono"/>
                <a:cs typeface="JetBrains Mono"/>
                <a:sym typeface="JetBrains Mono"/>
              </a:rPr>
              <a:t>}?.invoke(dog)</a:t>
            </a:r>
            <a:endParaRPr sz="1800"/>
          </a:p>
        </p:txBody>
      </p:sp>
      <p:cxnSp>
        <p:nvCxnSpPr>
          <p:cNvPr id="270" name="Google Shape;270;p34"/>
          <p:cNvCxnSpPr/>
          <p:nvPr/>
        </p:nvCxnSpPr>
        <p:spPr>
          <a:xfrm>
            <a:off x="3553786" y="1606100"/>
            <a:ext cx="1575300" cy="743400"/>
          </a:xfrm>
          <a:prstGeom prst="straightConnector1">
            <a:avLst/>
          </a:prstGeom>
          <a:noFill/>
          <a:ln cap="flat" cmpd="sng" w="19050">
            <a:solidFill>
              <a:srgbClr val="A31515"/>
            </a:solidFill>
            <a:prstDash val="solid"/>
            <a:round/>
            <a:headEnd len="sm" w="sm" type="none"/>
            <a:tailEnd len="sm" w="sm" type="none"/>
          </a:ln>
        </p:spPr>
      </p:cxnSp>
      <p:cxnSp>
        <p:nvCxnSpPr>
          <p:cNvPr id="271" name="Google Shape;271;p34"/>
          <p:cNvCxnSpPr/>
          <p:nvPr/>
        </p:nvCxnSpPr>
        <p:spPr>
          <a:xfrm flipH="1">
            <a:off x="3529114" y="1606100"/>
            <a:ext cx="1575300" cy="743400"/>
          </a:xfrm>
          <a:prstGeom prst="straightConnector1">
            <a:avLst/>
          </a:prstGeom>
          <a:noFill/>
          <a:ln cap="flat" cmpd="sng" w="19050">
            <a:solidFill>
              <a:srgbClr val="A31515"/>
            </a:solidFill>
            <a:prstDash val="solid"/>
            <a:round/>
            <a:headEnd len="sm" w="sm" type="none"/>
            <a:tailEnd len="sm" w="sm" type="none"/>
          </a:ln>
        </p:spPr>
      </p:cxnSp>
      <p:sp>
        <p:nvSpPr>
          <p:cNvPr id="272" name="Google Shape;272;p34"/>
          <p:cNvSpPr txBox="1"/>
          <p:nvPr>
            <p:ph idx="1" type="body"/>
          </p:nvPr>
        </p:nvSpPr>
        <p:spPr>
          <a:xfrm>
            <a:off x="292600" y="2862125"/>
            <a:ext cx="85038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"privateBark" </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let</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isAccessible</a:t>
            </a:r>
            <a:r>
              <a:rPr lang="en">
                <a:solidFill>
                  <a:srgbClr val="080808"/>
                </a:solidFill>
                <a:highlight>
                  <a:srgbClr val="FFFFFF"/>
                </a:highlight>
                <a:latin typeface="JetBrains Mono"/>
                <a:ea typeface="JetBrains Mono"/>
                <a:cs typeface="JetBrains Mono"/>
                <a:sym typeface="JetBrains Mono"/>
              </a:rPr>
              <a:t> = </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.invoke(dog)</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a:t>
            </a:r>
            <a:endParaRPr sz="1800"/>
          </a:p>
        </p:txBody>
      </p:sp>
      <p:sp>
        <p:nvSpPr>
          <p:cNvPr id="273" name="Google Shape;273;p34"/>
          <p:cNvSpPr txBox="1"/>
          <p:nvPr>
            <p:ph idx="1" type="body"/>
          </p:nvPr>
        </p:nvSpPr>
        <p:spPr>
          <a:xfrm>
            <a:off x="292600" y="4008850"/>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private bark!</a:t>
            </a:r>
            <a:endParaRPr i="1" sz="1800">
              <a:solidFill>
                <a:srgbClr val="00627A"/>
              </a:solidFill>
              <a:highlight>
                <a:srgbClr val="FFFFFF"/>
              </a:highlight>
              <a:latin typeface="JetBrains Mono"/>
              <a:ea typeface="JetBrains Mono"/>
              <a:cs typeface="JetBrains Mono"/>
              <a:sym typeface="JetBrains Mon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invoking static methods</a:t>
            </a:r>
            <a:endParaRPr/>
          </a:p>
        </p:txBody>
      </p:sp>
      <p:sp>
        <p:nvSpPr>
          <p:cNvPr id="279" name="Google Shape;279;p35"/>
          <p:cNvSpPr txBox="1"/>
          <p:nvPr>
            <p:ph idx="1" type="body"/>
          </p:nvPr>
        </p:nvSpPr>
        <p:spPr>
          <a:xfrm>
            <a:off x="292600" y="1335025"/>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We can invoke static methods:</a:t>
            </a:r>
            <a:endParaRPr i="1" sz="1800">
              <a:solidFill>
                <a:srgbClr val="00627A"/>
              </a:solidFill>
              <a:highlight>
                <a:srgbClr val="FFFFFF"/>
              </a:highlight>
              <a:latin typeface="JetBrains Mono"/>
              <a:ea typeface="JetBrains Mono"/>
              <a:cs typeface="JetBrains Mono"/>
              <a:sym typeface="JetBrains Mono"/>
            </a:endParaRPr>
          </a:p>
        </p:txBody>
      </p:sp>
      <p:sp>
        <p:nvSpPr>
          <p:cNvPr id="280" name="Google Shape;280;p35"/>
          <p:cNvSpPr txBox="1"/>
          <p:nvPr>
            <p:ph idx="1" type="body"/>
          </p:nvPr>
        </p:nvSpPr>
        <p:spPr>
          <a:xfrm>
            <a:off x="292600" y="1795325"/>
            <a:ext cx="85038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declaredMethods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"privateStaticMethod" </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let</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isAccessible</a:t>
            </a:r>
            <a:r>
              <a:rPr lang="en">
                <a:solidFill>
                  <a:srgbClr val="080808"/>
                </a:solidFill>
                <a:highlight>
                  <a:srgbClr val="FFFFFF"/>
                </a:highlight>
                <a:latin typeface="JetBrains Mono"/>
                <a:ea typeface="JetBrains Mono"/>
                <a:cs typeface="JetBrains Mono"/>
                <a:sym typeface="JetBrains Mono"/>
              </a:rPr>
              <a:t> = </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.invoke(</a:t>
            </a:r>
            <a:r>
              <a:rPr lang="en">
                <a:solidFill>
                  <a:srgbClr val="0033B3"/>
                </a:solidFill>
                <a:highlight>
                  <a:srgbClr val="FFFFFF"/>
                </a:highlight>
                <a:latin typeface="JetBrains Mono"/>
                <a:ea typeface="JetBrains Mono"/>
                <a:cs typeface="JetBrains Mono"/>
                <a:sym typeface="JetBrains Mono"/>
              </a:rPr>
              <a:t>null</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a:t>
            </a:r>
            <a:endParaRPr sz="1800"/>
          </a:p>
        </p:txBody>
      </p:sp>
      <p:sp>
        <p:nvSpPr>
          <p:cNvPr id="281" name="Google Shape;281;p35"/>
          <p:cNvSpPr txBox="1"/>
          <p:nvPr>
            <p:ph idx="1" type="body"/>
          </p:nvPr>
        </p:nvSpPr>
        <p:spPr>
          <a:xfrm>
            <a:off x="292600" y="2942050"/>
            <a:ext cx="8073000" cy="4572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t>Hi from </a:t>
            </a:r>
            <a:r>
              <a:rPr lang="en"/>
              <a:t>private static</a:t>
            </a:r>
            <a:endParaRPr i="1" sz="1800">
              <a:solidFill>
                <a:srgbClr val="00627A"/>
              </a:solidFill>
              <a:highlight>
                <a:srgbClr val="FFFFFF"/>
              </a:highlight>
              <a:latin typeface="JetBrains Mono"/>
              <a:ea typeface="JetBrains Mono"/>
              <a:cs typeface="JetBrains Mono"/>
              <a:sym typeface="JetBrains Mono"/>
            </a:endParaRPr>
          </a:p>
        </p:txBody>
      </p:sp>
      <p:cxnSp>
        <p:nvCxnSpPr>
          <p:cNvPr id="282" name="Google Shape;282;p35"/>
          <p:cNvCxnSpPr/>
          <p:nvPr/>
        </p:nvCxnSpPr>
        <p:spPr>
          <a:xfrm>
            <a:off x="2371116" y="2457188"/>
            <a:ext cx="2790600" cy="1227000"/>
          </a:xfrm>
          <a:prstGeom prst="bentConnector3">
            <a:avLst>
              <a:gd fmla="val 99649" name="adj1"/>
            </a:avLst>
          </a:prstGeom>
          <a:noFill/>
          <a:ln cap="flat" cmpd="sng" w="19050">
            <a:solidFill>
              <a:schemeClr val="dk2"/>
            </a:solidFill>
            <a:prstDash val="solid"/>
            <a:round/>
            <a:headEnd len="med" w="med" type="triangle"/>
            <a:tailEnd len="sm" w="sm" type="none"/>
          </a:ln>
        </p:spPr>
      </p:cxnSp>
      <p:sp>
        <p:nvSpPr>
          <p:cNvPr id="283" name="Google Shape;283;p35"/>
          <p:cNvSpPr txBox="1"/>
          <p:nvPr/>
        </p:nvSpPr>
        <p:spPr>
          <a:xfrm>
            <a:off x="5000500" y="373850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Pass </a:t>
            </a:r>
            <a:r>
              <a:rPr b="0" i="0" lang="en" sz="1400" u="none" cap="none" strike="noStrike">
                <a:solidFill>
                  <a:srgbClr val="000000"/>
                </a:solidFill>
                <a:latin typeface="JetBrains Mono"/>
                <a:ea typeface="JetBrains Mono"/>
                <a:cs typeface="JetBrains Mono"/>
                <a:sym typeface="JetBrains Mono"/>
              </a:rPr>
              <a:t>null</a:t>
            </a:r>
            <a:r>
              <a:rPr b="0" i="0" lang="en" sz="1400" u="none" cap="none" strike="noStrike">
                <a:solidFill>
                  <a:srgbClr val="000000"/>
                </a:solidFill>
                <a:latin typeface="Open Sans"/>
                <a:ea typeface="Open Sans"/>
                <a:cs typeface="Open Sans"/>
                <a:sym typeface="Open Sans"/>
              </a:rPr>
              <a:t> to invoke the method</a:t>
            </a:r>
            <a:endParaRPr b="0" i="0" sz="1400" u="none" cap="none" strike="noStrike">
              <a:solidFill>
                <a:srgbClr val="000000"/>
              </a:solidFill>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from Java: other functions</a:t>
            </a:r>
            <a:endParaRPr/>
          </a:p>
        </p:txBody>
      </p:sp>
      <p:sp>
        <p:nvSpPr>
          <p:cNvPr id="289" name="Google Shape;289;p36"/>
          <p:cNvSpPr txBox="1"/>
          <p:nvPr>
            <p:ph idx="1" type="body"/>
          </p:nvPr>
        </p:nvSpPr>
        <p:spPr>
          <a:xfrm>
            <a:off x="292600" y="1335025"/>
            <a:ext cx="8073000" cy="3484500"/>
          </a:xfrm>
          <a:prstGeom prst="rect">
            <a:avLst/>
          </a:prstGeom>
          <a:noFill/>
          <a:ln>
            <a:noFill/>
          </a:ln>
        </p:spPr>
        <p:txBody>
          <a:bodyPr anchorCtr="0" anchor="t" bIns="0" lIns="0" spcFirstLastPara="1" rIns="0" wrap="square" tIns="73150">
            <a:noAutofit/>
          </a:bodyPr>
          <a:lstStyle/>
          <a:p>
            <a:pPr indent="0" lvl="0" marL="0" marR="2833370" rtl="0" algn="l">
              <a:lnSpc>
                <a:spcPct val="107916"/>
              </a:lnSpc>
              <a:spcBef>
                <a:spcPts val="0"/>
              </a:spcBef>
              <a:spcAft>
                <a:spcPts val="0"/>
              </a:spcAft>
              <a:buClr>
                <a:schemeClr val="dk1"/>
              </a:buClr>
              <a:buSzPts val="1100"/>
              <a:buFont typeface="Arial"/>
              <a:buNone/>
            </a:pPr>
            <a:r>
              <a:rPr lang="en"/>
              <a:t>Other great functions are available in the API! </a:t>
            </a:r>
            <a:endParaRPr/>
          </a:p>
          <a:p>
            <a:pPr indent="0" lvl="0" marL="0" rtl="0" algn="l">
              <a:lnSpc>
                <a:spcPct val="115000"/>
              </a:lnSpc>
              <a:spcBef>
                <a:spcPts val="1000"/>
              </a:spcBef>
              <a:spcAft>
                <a:spcPts val="0"/>
              </a:spcAft>
              <a:buSzPts val="1400"/>
              <a:buNone/>
            </a:pPr>
            <a:r>
              <a:rPr lang="en" u="sng">
                <a:solidFill>
                  <a:schemeClr val="hlink"/>
                </a:solidFill>
                <a:hlinkClick r:id="rId3"/>
              </a:rPr>
              <a:t>https://docs.oracle.com/javase/8/docs/technotes/guides/reflection/index.html</a:t>
            </a:r>
            <a:endParaRPr/>
          </a:p>
          <a:p>
            <a:pPr indent="0" lvl="0" marL="0" marR="19674" rtl="0" algn="l">
              <a:lnSpc>
                <a:spcPct val="111250"/>
              </a:lnSpc>
              <a:spcBef>
                <a:spcPts val="1000"/>
              </a:spcBef>
              <a:spcAft>
                <a:spcPts val="0"/>
              </a:spcAft>
              <a:buClr>
                <a:schemeClr val="dk1"/>
              </a:buClr>
              <a:buSzPts val="1100"/>
              <a:buFont typeface="Arial"/>
              <a:buNone/>
            </a:pPr>
            <a:r>
              <a:rPr lang="en"/>
              <a:t>There are also lots of other helpful libraries that use the Java Reflection API under the hood, like </a:t>
            </a:r>
            <a:r>
              <a:rPr lang="en" u="sng">
                <a:solidFill>
                  <a:srgbClr val="FF318B"/>
                </a:solidFill>
                <a:hlinkClick r:id="rId4">
                  <a:extLst>
                    <a:ext uri="{A12FA001-AC4F-418D-AE19-62706E023703}">
                      <ahyp:hlinkClr val="tx"/>
                    </a:ext>
                  </a:extLst>
                </a:hlinkClick>
              </a:rPr>
              <a:t>Reflections</a:t>
            </a:r>
            <a:r>
              <a:rPr lang="en"/>
              <a:t> and </a:t>
            </a:r>
            <a:r>
              <a:rPr lang="en" u="sng">
                <a:solidFill>
                  <a:srgbClr val="FF318B"/>
                </a:solidFill>
                <a:hlinkClick r:id="rId5">
                  <a:extLst>
                    <a:ext uri="{A12FA001-AC4F-418D-AE19-62706E023703}">
                      <ahyp:hlinkClr val="tx"/>
                    </a:ext>
                  </a:extLst>
                </a:hlinkClick>
              </a:rPr>
              <a:t>ClassGraph</a:t>
            </a:r>
            <a:r>
              <a:rPr lang="en"/>
              <a:t>.</a:t>
            </a:r>
            <a:endParaRPr/>
          </a:p>
          <a:p>
            <a:pPr indent="0" lvl="0" marL="0" rtl="0" algn="l">
              <a:lnSpc>
                <a:spcPct val="115000"/>
              </a:lnSpc>
              <a:spcBef>
                <a:spcPts val="19425"/>
              </a:spcBef>
              <a:spcAft>
                <a:spcPts val="1000"/>
              </a:spcAft>
              <a:buSzPts val="14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a:t>
            </a:r>
            <a:endParaRPr/>
          </a:p>
        </p:txBody>
      </p:sp>
      <p:sp>
        <p:nvSpPr>
          <p:cNvPr id="295" name="Google Shape;295;p37"/>
          <p:cNvSpPr txBox="1"/>
          <p:nvPr>
            <p:ph idx="1" type="body"/>
          </p:nvPr>
        </p:nvSpPr>
        <p:spPr>
          <a:xfrm>
            <a:off x="292600" y="1335025"/>
            <a:ext cx="8366400" cy="3484500"/>
          </a:xfrm>
          <a:prstGeom prst="rect">
            <a:avLst/>
          </a:prstGeom>
          <a:noFill/>
          <a:ln>
            <a:noFill/>
          </a:ln>
        </p:spPr>
        <p:txBody>
          <a:bodyPr anchorCtr="0" anchor="t" bIns="0" lIns="0" spcFirstLastPara="1" rIns="0" wrap="square" tIns="73150">
            <a:noAutofit/>
          </a:bodyPr>
          <a:lstStyle/>
          <a:p>
            <a:pPr indent="0" lvl="0" marL="0" marR="0" rtl="0" algn="l">
              <a:lnSpc>
                <a:spcPct val="111250"/>
              </a:lnSpc>
              <a:spcBef>
                <a:spcPts val="0"/>
              </a:spcBef>
              <a:spcAft>
                <a:spcPts val="0"/>
              </a:spcAft>
              <a:buSzPts val="1400"/>
              <a:buNone/>
            </a:pPr>
            <a:r>
              <a:rPr lang="en"/>
              <a:t>You can use the Java Reflection API in Kotlin code, but there are some specific language features that it does not cover: </a:t>
            </a:r>
            <a:endParaRPr/>
          </a:p>
          <a:p>
            <a:pPr indent="-317500" lvl="0" marL="457200" marR="3438525" rtl="0" algn="l">
              <a:lnSpc>
                <a:spcPct val="111250"/>
              </a:lnSpc>
              <a:spcBef>
                <a:spcPts val="55"/>
              </a:spcBef>
              <a:spcAft>
                <a:spcPts val="0"/>
              </a:spcAft>
              <a:buSzPts val="1400"/>
              <a:buChar char="●"/>
            </a:pPr>
            <a:r>
              <a:rPr lang="en"/>
              <a:t>Data classes </a:t>
            </a:r>
            <a:endParaRPr/>
          </a:p>
          <a:p>
            <a:pPr indent="-317500" lvl="0" marL="457200" marR="3438525" rtl="0" algn="l">
              <a:lnSpc>
                <a:spcPct val="111250"/>
              </a:lnSpc>
              <a:spcBef>
                <a:spcPts val="0"/>
              </a:spcBef>
              <a:spcAft>
                <a:spcPts val="0"/>
              </a:spcAft>
              <a:buSzPts val="1400"/>
              <a:buChar char="●"/>
            </a:pPr>
            <a:r>
              <a:rPr lang="en"/>
              <a:t>Nullability </a:t>
            </a:r>
            <a:endParaRPr/>
          </a:p>
          <a:p>
            <a:pPr indent="-317500" lvl="0" marL="457200" marR="3438525" rtl="0" algn="l">
              <a:lnSpc>
                <a:spcPct val="111250"/>
              </a:lnSpc>
              <a:spcBef>
                <a:spcPts val="0"/>
              </a:spcBef>
              <a:spcAft>
                <a:spcPts val="0"/>
              </a:spcAft>
              <a:buSzPts val="1400"/>
              <a:buChar char="●"/>
            </a:pPr>
            <a:r>
              <a:rPr lang="en"/>
              <a:t>Top-level functions </a:t>
            </a:r>
            <a:endParaRPr/>
          </a:p>
          <a:p>
            <a:pPr indent="-317500" lvl="0" marL="457200" marR="3438525" rtl="0" algn="l">
              <a:lnSpc>
                <a:spcPct val="111250"/>
              </a:lnSpc>
              <a:spcBef>
                <a:spcPts val="0"/>
              </a:spcBef>
              <a:spcAft>
                <a:spcPts val="0"/>
              </a:spcAft>
              <a:buSzPts val="1400"/>
              <a:buChar char="●"/>
            </a:pPr>
            <a:r>
              <a:rPr lang="en"/>
              <a:t>Other Kotlin-specific features </a:t>
            </a:r>
            <a:endParaRPr/>
          </a:p>
          <a:p>
            <a:pPr indent="0" lvl="0" marL="0" rtl="0" algn="l">
              <a:lnSpc>
                <a:spcPct val="115000"/>
              </a:lnSpc>
              <a:spcBef>
                <a:spcPts val="1585"/>
              </a:spcBef>
              <a:spcAft>
                <a:spcPts val="0"/>
              </a:spcAft>
              <a:buSzPts val="1400"/>
              <a:buNone/>
            </a:pPr>
            <a:r>
              <a:t/>
            </a:r>
            <a:endParaRPr/>
          </a:p>
          <a:p>
            <a:pPr indent="0" lvl="0" marL="0" marR="477812" rtl="0" algn="l">
              <a:lnSpc>
                <a:spcPct val="229166"/>
              </a:lnSpc>
              <a:spcBef>
                <a:spcPts val="0"/>
              </a:spcBef>
              <a:spcAft>
                <a:spcPts val="0"/>
              </a:spcAft>
              <a:buSzPts val="1400"/>
              <a:buNone/>
            </a:pPr>
            <a:r>
              <a:rPr lang="en"/>
              <a:t>Kotlin has its own API for reflection, which is implemented on top of Java reflection (for JVM).  </a:t>
            </a:r>
            <a:r>
              <a:rPr lang="en" u="sng">
                <a:solidFill>
                  <a:schemeClr val="hlink"/>
                </a:solidFill>
                <a:hlinkClick r:id="rId3"/>
              </a:rPr>
              <a:t>https://kotlinlang.org/docs/reflection.html</a:t>
            </a:r>
            <a:endParaRPr/>
          </a:p>
          <a:p>
            <a:pPr indent="0" lvl="0" marL="0" rtl="0" algn="l">
              <a:lnSpc>
                <a:spcPct val="115000"/>
              </a:lnSpc>
              <a:spcBef>
                <a:spcPts val="16205"/>
              </a:spcBef>
              <a:spcAft>
                <a:spcPts val="0"/>
              </a:spcAft>
              <a:buSzPts val="1400"/>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 an example</a:t>
            </a:r>
            <a:endParaRPr/>
          </a:p>
        </p:txBody>
      </p:sp>
      <p:sp>
        <p:nvSpPr>
          <p:cNvPr id="301" name="Google Shape;301;p38"/>
          <p:cNvSpPr txBox="1"/>
          <p:nvPr>
            <p:ph idx="1" type="body"/>
          </p:nvPr>
        </p:nvSpPr>
        <p:spPr>
          <a:xfrm>
            <a:off x="292600" y="1335025"/>
            <a:ext cx="8366400" cy="34845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800"/>
              </a:spcAft>
              <a:buClr>
                <a:schemeClr val="dk1"/>
              </a:buClr>
              <a:buSzPts val="1100"/>
              <a:buFont typeface="Arial"/>
              <a:buNone/>
            </a:pPr>
            <a:r>
              <a:rPr lang="en"/>
              <a:t>Instances of the class </a:t>
            </a:r>
            <a:r>
              <a:rPr lang="en">
                <a:latin typeface="Courier New"/>
                <a:ea typeface="Courier New"/>
                <a:cs typeface="Courier New"/>
                <a:sym typeface="Courier New"/>
              </a:rPr>
              <a:t>KClass&lt;T&gt;</a:t>
            </a:r>
            <a:r>
              <a:rPr lang="en"/>
              <a:t> represent classes and interfaces in a running Kotlin application. </a:t>
            </a:r>
            <a:r>
              <a:rPr b="1" lang="en"/>
              <a:t>The main entry point for reflection.</a:t>
            </a:r>
            <a:endParaRPr b="1"/>
          </a:p>
        </p:txBody>
      </p:sp>
      <p:pic>
        <p:nvPicPr>
          <p:cNvPr id="302" name="Google Shape;302;p38"/>
          <p:cNvPicPr preferRelativeResize="0"/>
          <p:nvPr/>
        </p:nvPicPr>
        <p:blipFill rotWithShape="1">
          <a:blip r:embed="rId3">
            <a:alphaModFix/>
          </a:blip>
          <a:srcRect b="0" l="0" r="0" t="0"/>
          <a:stretch/>
        </p:blipFill>
        <p:spPr>
          <a:xfrm>
            <a:off x="1717275" y="2124700"/>
            <a:ext cx="5654451" cy="2733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an </a:t>
            </a:r>
            <a:r>
              <a:rPr lang="en"/>
              <a:t>example</a:t>
            </a:r>
            <a:endParaRPr/>
          </a:p>
        </p:txBody>
      </p:sp>
      <p:sp>
        <p:nvSpPr>
          <p:cNvPr id="54" name="Google Shape;54;p12"/>
          <p:cNvSpPr txBox="1"/>
          <p:nvPr>
            <p:ph idx="1" type="body"/>
          </p:nvPr>
        </p:nvSpPr>
        <p:spPr>
          <a:xfrm>
            <a:off x="292600" y="1335025"/>
            <a:ext cx="8419800" cy="35568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Let’s create a simple Kotlin class:</a:t>
            </a:r>
            <a:endParaRPr/>
          </a:p>
          <a:p>
            <a:pPr indent="0" lvl="0" marL="0" rtl="0" algn="l">
              <a:lnSpc>
                <a:spcPct val="125000"/>
              </a:lnSpc>
              <a:spcBef>
                <a:spcPts val="1000"/>
              </a:spcBef>
              <a:spcAft>
                <a:spcPts val="0"/>
              </a:spcAft>
              <a:buSzPts val="1400"/>
              <a:buNone/>
            </a:pPr>
            <a:r>
              <a:rPr lang="en" sz="900">
                <a:solidFill>
                  <a:srgbClr val="0033B3"/>
                </a:solidFill>
                <a:latin typeface="JetBrains Mono"/>
                <a:ea typeface="JetBrains Mono"/>
                <a:cs typeface="JetBrains Mono"/>
                <a:sym typeface="JetBrains Mono"/>
              </a:rPr>
              <a:t>class </a:t>
            </a:r>
            <a:r>
              <a:rPr lang="en" sz="900">
                <a:latin typeface="JetBrains Mono"/>
                <a:ea typeface="JetBrains Mono"/>
                <a:cs typeface="JetBrains Mono"/>
                <a:sym typeface="JetBrains Mono"/>
              </a:rPr>
              <a:t>Dog</a:t>
            </a:r>
            <a:r>
              <a:rPr lang="en" sz="900">
                <a:solidFill>
                  <a:srgbClr val="080808"/>
                </a:solidFill>
                <a:latin typeface="JetBrains Mono"/>
                <a:ea typeface="JetBrains Mono"/>
                <a:cs typeface="JetBrains Mono"/>
                <a:sym typeface="JetBrains Mono"/>
              </a:rPr>
              <a:t>(</a:t>
            </a:r>
            <a:r>
              <a:rPr lang="en" sz="900">
                <a:solidFill>
                  <a:srgbClr val="0033B3"/>
                </a:solidFill>
                <a:latin typeface="JetBrains Mono"/>
                <a:ea typeface="JetBrains Mono"/>
                <a:cs typeface="JetBrains Mono"/>
                <a:sym typeface="JetBrains Mono"/>
              </a:rPr>
              <a:t>val </a:t>
            </a:r>
            <a:r>
              <a:rPr lang="en" sz="900">
                <a:solidFill>
                  <a:srgbClr val="871094"/>
                </a:solidFill>
                <a:latin typeface="JetBrains Mono"/>
                <a:ea typeface="JetBrains Mono"/>
                <a:cs typeface="JetBrains Mono"/>
                <a:sym typeface="JetBrains Mono"/>
              </a:rPr>
              <a:t>name</a:t>
            </a:r>
            <a:r>
              <a:rPr lang="en" sz="900">
                <a:solidFill>
                  <a:srgbClr val="080808"/>
                </a:solidFill>
                <a:latin typeface="JetBrains Mono"/>
                <a:ea typeface="JetBrains Mono"/>
                <a:cs typeface="JetBrains Mono"/>
                <a:sym typeface="JetBrains Mono"/>
              </a:rPr>
              <a:t>: </a:t>
            </a:r>
            <a:r>
              <a:rPr lang="en" sz="900">
                <a:latin typeface="JetBrains Mono"/>
                <a:ea typeface="JetBrains Mono"/>
                <a:cs typeface="JetBrains Mono"/>
                <a:sym typeface="JetBrains Mono"/>
              </a:rPr>
              <a:t>String</a:t>
            </a: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var </a:t>
            </a:r>
            <a:r>
              <a:rPr lang="en" sz="900">
                <a:solidFill>
                  <a:srgbClr val="871094"/>
                </a:solidFill>
                <a:latin typeface="JetBrains Mono"/>
                <a:ea typeface="JetBrains Mono"/>
                <a:cs typeface="JetBrains Mono"/>
                <a:sym typeface="JetBrains Mono"/>
              </a:rPr>
              <a:t>age</a:t>
            </a:r>
            <a:r>
              <a:rPr lang="en" sz="900">
                <a:solidFill>
                  <a:srgbClr val="080808"/>
                </a:solidFill>
                <a:latin typeface="JetBrains Mono"/>
                <a:ea typeface="JetBrains Mono"/>
                <a:cs typeface="JetBrains Mono"/>
                <a:sym typeface="JetBrains Mono"/>
              </a:rPr>
              <a:t>: </a:t>
            </a:r>
            <a:r>
              <a:rPr lang="en" sz="900">
                <a:latin typeface="JetBrains Mono"/>
                <a:ea typeface="JetBrains Mono"/>
                <a:cs typeface="JetBrains Mono"/>
                <a:sym typeface="JetBrains Mono"/>
              </a:rPr>
              <a:t>Int</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fun </a:t>
            </a:r>
            <a:r>
              <a:rPr lang="en" sz="900">
                <a:solidFill>
                  <a:srgbClr val="00627A"/>
                </a:solidFill>
                <a:latin typeface="JetBrains Mono"/>
                <a:ea typeface="JetBrains Mono"/>
                <a:cs typeface="JetBrains Mono"/>
                <a:sym typeface="JetBrains Mono"/>
              </a:rPr>
              <a:t>bark</a:t>
            </a:r>
            <a:r>
              <a:rPr lang="en" sz="900">
                <a:solidFill>
                  <a:srgbClr val="080808"/>
                </a:solidFill>
                <a:latin typeface="JetBrains Mono"/>
                <a:ea typeface="JetBrains Mono"/>
                <a:cs typeface="JetBrains Mono"/>
                <a:sym typeface="JetBrains Mono"/>
              </a:rPr>
              <a:t>() =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"bark"</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private fun </a:t>
            </a:r>
            <a:r>
              <a:rPr lang="en" sz="900">
                <a:solidFill>
                  <a:srgbClr val="00627A"/>
                </a:solidFill>
                <a:latin typeface="JetBrains Mono"/>
                <a:ea typeface="JetBrains Mono"/>
                <a:cs typeface="JetBrains Mono"/>
                <a:sym typeface="JetBrains Mono"/>
              </a:rPr>
              <a:t>privateBark</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"private bark!"</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companion object </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9E880D"/>
                </a:solidFill>
                <a:latin typeface="JetBrains Mono"/>
                <a:ea typeface="JetBrains Mono"/>
                <a:cs typeface="JetBrains Mono"/>
                <a:sym typeface="JetBrains Mono"/>
              </a:rPr>
              <a:t>@JvmStatic</a:t>
            </a:r>
            <a:endParaRPr sz="900">
              <a:solidFill>
                <a:srgbClr val="9E880D"/>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9E880D"/>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fun </a:t>
            </a:r>
            <a:r>
              <a:rPr lang="en" sz="900">
                <a:solidFill>
                  <a:srgbClr val="00627A"/>
                </a:solidFill>
                <a:latin typeface="JetBrains Mono"/>
                <a:ea typeface="JetBrains Mono"/>
                <a:cs typeface="JetBrains Mono"/>
                <a:sym typeface="JetBrains Mono"/>
              </a:rPr>
              <a:t>publicStaticMethod</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"Hi from public static"</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9E880D"/>
                </a:solidFill>
                <a:latin typeface="JetBrains Mono"/>
                <a:ea typeface="JetBrains Mono"/>
                <a:cs typeface="JetBrains Mono"/>
                <a:sym typeface="JetBrains Mono"/>
              </a:rPr>
              <a:t>@JvmStatic</a:t>
            </a:r>
            <a:endParaRPr sz="900">
              <a:solidFill>
                <a:srgbClr val="9E880D"/>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9E880D"/>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private fun </a:t>
            </a:r>
            <a:r>
              <a:rPr lang="en" sz="900">
                <a:solidFill>
                  <a:srgbClr val="00627A"/>
                </a:solidFill>
                <a:latin typeface="JetBrains Mono"/>
                <a:ea typeface="JetBrains Mono"/>
                <a:cs typeface="JetBrains Mono"/>
                <a:sym typeface="JetBrains Mono"/>
              </a:rPr>
              <a:t>privateStaticMethod</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"Hi from private static"</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fun </a:t>
            </a:r>
            <a:r>
              <a:rPr lang="en" sz="900">
                <a:solidFill>
                  <a:srgbClr val="00627A"/>
                </a:solidFill>
                <a:latin typeface="JetBrains Mono"/>
                <a:ea typeface="JetBrains Mono"/>
                <a:cs typeface="JetBrains Mono"/>
                <a:sym typeface="JetBrains Mono"/>
              </a:rPr>
              <a:t>publicNotReallyStaticMethod</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"Hi from public not really static"</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lang="en" sz="900">
                <a:solidFill>
                  <a:srgbClr val="0033B3"/>
                </a:solidFill>
                <a:latin typeface="JetBrains Mono"/>
                <a:ea typeface="JetBrains Mono"/>
                <a:cs typeface="JetBrains Mono"/>
                <a:sym typeface="JetBrains Mono"/>
              </a:rPr>
              <a:t>private fun </a:t>
            </a:r>
            <a:r>
              <a:rPr lang="en" sz="900">
                <a:solidFill>
                  <a:srgbClr val="00627A"/>
                </a:solidFill>
                <a:latin typeface="JetBrains Mono"/>
                <a:ea typeface="JetBrains Mono"/>
                <a:cs typeface="JetBrains Mono"/>
                <a:sym typeface="JetBrains Mono"/>
              </a:rPr>
              <a:t>privateNotReallyStaticMethod</a:t>
            </a: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r>
              <a:rPr i="1" lang="en" sz="900">
                <a:solidFill>
                  <a:srgbClr val="00627A"/>
                </a:solidFill>
                <a:latin typeface="JetBrains Mono"/>
                <a:ea typeface="JetBrains Mono"/>
                <a:cs typeface="JetBrains Mono"/>
                <a:sym typeface="JetBrains Mono"/>
              </a:rPr>
              <a:t>println</a:t>
            </a:r>
            <a:r>
              <a:rPr lang="en" sz="900">
                <a:solidFill>
                  <a:srgbClr val="080808"/>
                </a:solidFill>
                <a:latin typeface="JetBrains Mono"/>
                <a:ea typeface="JetBrains Mono"/>
                <a:cs typeface="JetBrains Mono"/>
                <a:sym typeface="JetBrains Mono"/>
              </a:rPr>
              <a:t>(</a:t>
            </a:r>
            <a:r>
              <a:rPr lang="en" sz="900">
                <a:solidFill>
                  <a:srgbClr val="067D17"/>
                </a:solidFill>
                <a:latin typeface="JetBrains Mono"/>
                <a:ea typeface="JetBrains Mono"/>
                <a:cs typeface="JetBrains Mono"/>
                <a:sym typeface="JetBrains Mono"/>
              </a:rPr>
              <a:t>"Hi from private not really static"</a:t>
            </a: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   }</a:t>
            </a:r>
            <a:endParaRPr sz="900">
              <a:solidFill>
                <a:srgbClr val="080808"/>
              </a:solidFill>
              <a:latin typeface="JetBrains Mono"/>
              <a:ea typeface="JetBrains Mono"/>
              <a:cs typeface="JetBrains Mono"/>
              <a:sym typeface="JetBrains Mono"/>
            </a:endParaRPr>
          </a:p>
          <a:p>
            <a:pPr indent="0" lvl="0" marL="0" rtl="0" algn="l">
              <a:lnSpc>
                <a:spcPct val="125000"/>
              </a:lnSpc>
              <a:spcBef>
                <a:spcPts val="0"/>
              </a:spcBef>
              <a:spcAft>
                <a:spcPts val="0"/>
              </a:spcAft>
              <a:buSzPts val="1400"/>
              <a:buNone/>
            </a:pPr>
            <a:r>
              <a:rPr lang="en" sz="900">
                <a:solidFill>
                  <a:srgbClr val="080808"/>
                </a:solidFill>
                <a:latin typeface="JetBrains Mono"/>
                <a:ea typeface="JetBrains Mono"/>
                <a:cs typeface="JetBrains Mono"/>
                <a:sym typeface="JetBrains Mono"/>
              </a:rPr>
              <a:t>}</a:t>
            </a:r>
            <a:endParaRPr sz="900">
              <a:solidFill>
                <a:srgbClr val="080808"/>
              </a:solidFill>
              <a:latin typeface="JetBrains Mono"/>
              <a:ea typeface="JetBrains Mono"/>
              <a:cs typeface="JetBrains Mono"/>
              <a:sym typeface="JetBrains Mono"/>
            </a:endParaRPr>
          </a:p>
          <a:p>
            <a:pPr indent="0" lvl="0" marL="0" rtl="0" algn="l">
              <a:lnSpc>
                <a:spcPct val="115000"/>
              </a:lnSpc>
              <a:spcBef>
                <a:spcPts val="1000"/>
              </a:spcBef>
              <a:spcAft>
                <a:spcPts val="0"/>
              </a:spcAft>
              <a:buClr>
                <a:schemeClr val="dk1"/>
              </a:buClr>
              <a:buSzPts val="1100"/>
              <a:buFont typeface="Arial"/>
              <a:buNone/>
            </a:pPr>
            <a:r>
              <a:t/>
            </a:r>
            <a:endParaRPr sz="1000">
              <a:solidFill>
                <a:srgbClr val="CF8E6D"/>
              </a:solidFill>
              <a:highlight>
                <a:srgbClr val="1E1F22"/>
              </a:highlight>
              <a:latin typeface="JetBrains Mono"/>
              <a:ea typeface="JetBrains Mono"/>
              <a:cs typeface="JetBrains Mono"/>
              <a:sym typeface="JetBrains Mono"/>
            </a:endParaRPr>
          </a:p>
          <a:p>
            <a:pPr indent="0" lvl="0" marL="0" rtl="0" algn="l">
              <a:lnSpc>
                <a:spcPct val="115000"/>
              </a:lnSpc>
              <a:spcBef>
                <a:spcPts val="1000"/>
              </a:spcBef>
              <a:spcAft>
                <a:spcPts val="1000"/>
              </a:spcAft>
              <a:buSzPts val="14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 </a:t>
            </a:r>
            <a:r>
              <a:rPr lang="en"/>
              <a:t>an example</a:t>
            </a:r>
            <a:endParaRPr/>
          </a:p>
        </p:txBody>
      </p:sp>
      <p:sp>
        <p:nvSpPr>
          <p:cNvPr id="308" name="Google Shape;308;p39"/>
          <p:cNvSpPr txBox="1"/>
          <p:nvPr>
            <p:ph idx="1" type="body"/>
          </p:nvPr>
        </p:nvSpPr>
        <p:spPr>
          <a:xfrm>
            <a:off x="292600" y="1335025"/>
            <a:ext cx="8366400" cy="3969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1520"/>
              </a:spcAft>
              <a:buClr>
                <a:schemeClr val="dk1"/>
              </a:buClr>
              <a:buSzPts val="1100"/>
              <a:buFont typeface="Arial"/>
              <a:buNone/>
            </a:pPr>
            <a:r>
              <a:rPr lang="en"/>
              <a:t>Methods are typically used to check any properties and get member functions, among other things:</a:t>
            </a:r>
            <a:endParaRPr b="1"/>
          </a:p>
        </p:txBody>
      </p:sp>
      <p:sp>
        <p:nvSpPr>
          <p:cNvPr id="309" name="Google Shape;309;p39"/>
          <p:cNvSpPr txBox="1"/>
          <p:nvPr>
            <p:ph idx="1" type="body"/>
          </p:nvPr>
        </p:nvSpPr>
        <p:spPr>
          <a:xfrm>
            <a:off x="292600" y="1795325"/>
            <a:ext cx="8503800" cy="5541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printIn</a:t>
            </a: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isAbstract</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printIn</a:t>
            </a: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isFinal</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p:txBody>
      </p:sp>
      <p:sp>
        <p:nvSpPr>
          <p:cNvPr id="310" name="Google Shape;310;p39"/>
          <p:cNvSpPr txBox="1"/>
          <p:nvPr/>
        </p:nvSpPr>
        <p:spPr>
          <a:xfrm>
            <a:off x="3618050" y="1798650"/>
            <a:ext cx="630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false true</a:t>
            </a:r>
            <a:endParaRPr b="0" i="0" sz="1400" u="none" cap="none" strike="noStrike">
              <a:solidFill>
                <a:srgbClr val="000000"/>
              </a:solidFill>
              <a:latin typeface="Open Sans"/>
              <a:ea typeface="Open Sans"/>
              <a:cs typeface="Open Sans"/>
              <a:sym typeface="Open Sans"/>
            </a:endParaRPr>
          </a:p>
        </p:txBody>
      </p:sp>
      <p:sp>
        <p:nvSpPr>
          <p:cNvPr id="311" name="Google Shape;311;p39"/>
          <p:cNvSpPr txBox="1"/>
          <p:nvPr>
            <p:ph idx="1" type="body"/>
          </p:nvPr>
        </p:nvSpPr>
        <p:spPr>
          <a:xfrm>
            <a:off x="292600" y="2754425"/>
            <a:ext cx="6179400" cy="9765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memberProperties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a:t>
            </a:r>
            <a:r>
              <a:rPr i="1" lang="en">
                <a:solidFill>
                  <a:srgbClr val="008080"/>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memberFunctions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a:t>
            </a:r>
            <a:r>
              <a:rPr i="1" lang="en">
                <a:solidFill>
                  <a:srgbClr val="008080"/>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p:txBody>
      </p:sp>
      <p:sp>
        <p:nvSpPr>
          <p:cNvPr id="312" name="Google Shape;312;p39"/>
          <p:cNvSpPr txBox="1"/>
          <p:nvPr/>
        </p:nvSpPr>
        <p:spPr>
          <a:xfrm>
            <a:off x="6407800" y="2495075"/>
            <a:ext cx="1894200" cy="1908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age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name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bark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privateBark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equals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hashCode </a:t>
            </a:r>
            <a:endParaRPr b="0"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toString</a:t>
            </a:r>
            <a:endParaRPr b="0" i="0" sz="1400" u="none" cap="none" strike="noStrike">
              <a:solidFill>
                <a:srgbClr val="000000"/>
              </a:solidFill>
              <a:latin typeface="Open Sans"/>
              <a:ea typeface="Open Sans"/>
              <a:cs typeface="Open Sans"/>
              <a:sym typeface="Open Sans"/>
            </a:endParaRPr>
          </a:p>
        </p:txBody>
      </p:sp>
      <p:sp>
        <p:nvSpPr>
          <p:cNvPr id="313" name="Google Shape;313;p39"/>
          <p:cNvSpPr txBox="1"/>
          <p:nvPr>
            <p:ph idx="1" type="body"/>
          </p:nvPr>
        </p:nvSpPr>
        <p:spPr>
          <a:xfrm>
            <a:off x="292600" y="4531475"/>
            <a:ext cx="8366400" cy="3969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b="1" lang="en"/>
              <a:t>Don’t forget to include</a:t>
            </a:r>
            <a:r>
              <a:rPr lang="en"/>
              <a:t> </a:t>
            </a:r>
            <a:r>
              <a:rPr lang="en">
                <a:latin typeface="JetBrains Mono"/>
                <a:ea typeface="JetBrains Mono"/>
                <a:cs typeface="JetBrains Mono"/>
                <a:sym typeface="JetBrains Mono"/>
              </a:rPr>
              <a:t>kotlin-reflect</a:t>
            </a:r>
            <a:r>
              <a:rPr lang="en"/>
              <a:t> </a:t>
            </a:r>
            <a:r>
              <a:rPr b="1" lang="en"/>
              <a:t>in the dependencies list!</a:t>
            </a:r>
            <a:endParaRPr b="1"/>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 </a:t>
            </a:r>
            <a:r>
              <a:rPr lang="en"/>
              <a:t>usage with types</a:t>
            </a:r>
            <a:endParaRPr/>
          </a:p>
        </p:txBody>
      </p:sp>
      <p:sp>
        <p:nvSpPr>
          <p:cNvPr id="319" name="Google Shape;319;p40"/>
          <p:cNvSpPr txBox="1"/>
          <p:nvPr>
            <p:ph idx="1" type="body"/>
          </p:nvPr>
        </p:nvSpPr>
        <p:spPr>
          <a:xfrm>
            <a:off x="292600" y="1335025"/>
            <a:ext cx="8366400" cy="396900"/>
          </a:xfrm>
          <a:prstGeom prst="rect">
            <a:avLst/>
          </a:prstGeom>
          <a:noFill/>
          <a:ln>
            <a:noFill/>
          </a:ln>
        </p:spPr>
        <p:txBody>
          <a:bodyPr anchorCtr="0" anchor="t" bIns="0" lIns="0" spcFirstLastPara="1" rIns="0" wrap="square" tIns="73150">
            <a:noAutofit/>
          </a:bodyPr>
          <a:lstStyle/>
          <a:p>
            <a:pPr indent="0" lvl="0" marL="0" rtl="0" algn="l">
              <a:lnSpc>
                <a:spcPct val="107916"/>
              </a:lnSpc>
              <a:spcBef>
                <a:spcPts val="0"/>
              </a:spcBef>
              <a:spcAft>
                <a:spcPts val="1420"/>
              </a:spcAft>
              <a:buClr>
                <a:schemeClr val="dk1"/>
              </a:buClr>
              <a:buSzPts val="1100"/>
              <a:buFont typeface="Arial"/>
              <a:buNone/>
            </a:pPr>
            <a:r>
              <a:rPr lang="en"/>
              <a:t>Reflection can be used with both functions and types:</a:t>
            </a:r>
            <a:endParaRPr b="1"/>
          </a:p>
        </p:txBody>
      </p:sp>
      <p:sp>
        <p:nvSpPr>
          <p:cNvPr id="320" name="Google Shape;320;p40"/>
          <p:cNvSpPr txBox="1"/>
          <p:nvPr>
            <p:ph idx="1" type="body"/>
          </p:nvPr>
        </p:nvSpPr>
        <p:spPr>
          <a:xfrm>
            <a:off x="292600" y="1795325"/>
            <a:ext cx="8503800" cy="5541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myTopLevelFun</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"My top-level function"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p:txBody>
      </p:sp>
      <p:sp>
        <p:nvSpPr>
          <p:cNvPr id="321" name="Google Shape;321;p40"/>
          <p:cNvSpPr txBox="1"/>
          <p:nvPr/>
        </p:nvSpPr>
        <p:spPr>
          <a:xfrm>
            <a:off x="6080125" y="2756075"/>
            <a:ext cx="11154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kotlin.Unit false</a:t>
            </a:r>
            <a:endParaRPr b="0" i="0" sz="1400" u="none" cap="none" strike="noStrike">
              <a:solidFill>
                <a:srgbClr val="000000"/>
              </a:solidFill>
              <a:latin typeface="Open Sans"/>
              <a:ea typeface="Open Sans"/>
              <a:cs typeface="Open Sans"/>
              <a:sym typeface="Open Sans"/>
            </a:endParaRPr>
          </a:p>
        </p:txBody>
      </p:sp>
      <p:sp>
        <p:nvSpPr>
          <p:cNvPr id="322" name="Google Shape;322;p40"/>
          <p:cNvSpPr txBox="1"/>
          <p:nvPr>
            <p:ph idx="1" type="body"/>
          </p:nvPr>
        </p:nvSpPr>
        <p:spPr>
          <a:xfrm>
            <a:off x="292600" y="2754425"/>
            <a:ext cx="6179400" cy="9765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printIn</a:t>
            </a:r>
            <a:r>
              <a:rPr lang="en">
                <a:solidFill>
                  <a:srgbClr val="080808"/>
                </a:solidFill>
                <a:highlight>
                  <a:srgbClr val="FFFFFF"/>
                </a:highlight>
                <a:latin typeface="JetBrains Mono"/>
                <a:ea typeface="JetBrains Mono"/>
                <a:cs typeface="JetBrains Mono"/>
                <a:sym typeface="JetBrains Mono"/>
              </a:rPr>
              <a:t>(::myTopLevelFun.</a:t>
            </a:r>
            <a:r>
              <a:rPr lang="en">
                <a:solidFill>
                  <a:srgbClr val="871094"/>
                </a:solidFill>
                <a:highlight>
                  <a:srgbClr val="FFFFFF"/>
                </a:highlight>
                <a:latin typeface="JetBrains Mono"/>
                <a:ea typeface="JetBrains Mono"/>
                <a:cs typeface="JetBrains Mono"/>
                <a:sym typeface="JetBrains Mono"/>
              </a:rPr>
              <a:t>returnType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printIn</a:t>
            </a:r>
            <a:r>
              <a:rPr lang="en">
                <a:solidFill>
                  <a:srgbClr val="080808"/>
                </a:solidFill>
                <a:highlight>
                  <a:srgbClr val="FFFFFF"/>
                </a:highlight>
                <a:latin typeface="JetBrains Mono"/>
                <a:ea typeface="JetBrains Mono"/>
                <a:cs typeface="JetBrains Mono"/>
                <a:sym typeface="JetBrains Mono"/>
              </a:rPr>
              <a:t>(::myTopLevelFun.</a:t>
            </a:r>
            <a:r>
              <a:rPr lang="en">
                <a:solidFill>
                  <a:srgbClr val="871094"/>
                </a:solidFill>
                <a:highlight>
                  <a:srgbClr val="FFFFFF"/>
                </a:highlight>
                <a:latin typeface="JetBrains Mono"/>
                <a:ea typeface="JetBrains Mono"/>
                <a:cs typeface="JetBrains Mono"/>
                <a:sym typeface="JetBrains Mono"/>
              </a:rPr>
              <a:t>returnType</a:t>
            </a:r>
            <a:r>
              <a:rPr lang="en">
                <a:solidFill>
                  <a:srgbClr val="080808"/>
                </a:solidFill>
                <a:highlight>
                  <a:srgbClr val="FFFFFF"/>
                </a:highlight>
                <a:latin typeface="JetBrains Mono"/>
                <a:ea typeface="JetBrains Mono"/>
                <a:cs typeface="JetBrains Mono"/>
                <a:sym typeface="JetBrains Mono"/>
              </a:rPr>
              <a:t>.</a:t>
            </a:r>
            <a:r>
              <a:rPr lang="en">
                <a:solidFill>
                  <a:srgbClr val="871094"/>
                </a:solidFill>
                <a:highlight>
                  <a:srgbClr val="FFFFFF"/>
                </a:highlight>
                <a:latin typeface="JetBrains Mono"/>
                <a:ea typeface="JetBrains Mono"/>
                <a:cs typeface="JetBrains Mono"/>
                <a:sym typeface="JetBrains Mono"/>
              </a:rPr>
              <a:t>isMarkedNullable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p:txBody>
      </p:sp>
      <p:sp>
        <p:nvSpPr>
          <p:cNvPr id="323" name="Google Shape;323;p40"/>
          <p:cNvSpPr txBox="1"/>
          <p:nvPr>
            <p:ph idx="1" type="body"/>
          </p:nvPr>
        </p:nvSpPr>
        <p:spPr>
          <a:xfrm>
            <a:off x="292600" y="4531475"/>
            <a:ext cx="8366400" cy="3969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b="1" lang="en"/>
              <a:t>Don’t forget to include</a:t>
            </a:r>
            <a:r>
              <a:rPr lang="en"/>
              <a:t> </a:t>
            </a:r>
            <a:r>
              <a:rPr lang="en">
                <a:latin typeface="JetBrains Mono"/>
                <a:ea typeface="JetBrains Mono"/>
                <a:cs typeface="JetBrains Mono"/>
                <a:sym typeface="JetBrains Mono"/>
              </a:rPr>
              <a:t>kotlin-reflect</a:t>
            </a:r>
            <a:r>
              <a:rPr lang="en"/>
              <a:t> </a:t>
            </a:r>
            <a:r>
              <a:rPr b="1" lang="en"/>
              <a:t>in the dependencies list!</a:t>
            </a:r>
            <a:endParaRPr b="1"/>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 </a:t>
            </a:r>
            <a:r>
              <a:rPr lang="en"/>
              <a:t>combining Java and Kotlin entities</a:t>
            </a:r>
            <a:endParaRPr/>
          </a:p>
        </p:txBody>
      </p:sp>
      <p:sp>
        <p:nvSpPr>
          <p:cNvPr id="329" name="Google Shape;329;p41"/>
          <p:cNvSpPr txBox="1"/>
          <p:nvPr>
            <p:ph idx="1" type="body"/>
          </p:nvPr>
        </p:nvSpPr>
        <p:spPr>
          <a:xfrm>
            <a:off x="292600" y="1510400"/>
            <a:ext cx="7505400" cy="839100"/>
          </a:xfrm>
          <a:prstGeom prst="rect">
            <a:avLst/>
          </a:prstGeom>
          <a:noFill/>
          <a:ln>
            <a:noFill/>
          </a:ln>
        </p:spPr>
        <p:txBody>
          <a:bodyPr anchorCtr="0" anchor="t" bIns="0" lIns="0" spcFirstLastPara="1" rIns="0" wrap="square" tIns="73150">
            <a:noAutofit/>
          </a:bodyPr>
          <a:lstStyle/>
          <a:p>
            <a:pPr indent="0" lvl="0" marL="0" rtl="0" algn="l">
              <a:lnSpc>
                <a:spcPct val="100000"/>
              </a:lnSpc>
              <a:spcBef>
                <a:spcPts val="0"/>
              </a:spcBef>
              <a:spcAft>
                <a:spcPts val="0"/>
              </a:spcAft>
              <a:buClr>
                <a:schemeClr val="dk1"/>
              </a:buClr>
              <a:buSzPts val="1100"/>
              <a:buFont typeface="Arial"/>
              <a:buNone/>
            </a:pPr>
            <a:r>
              <a:rPr lang="en"/>
              <a:t>You can get </a:t>
            </a:r>
            <a:r>
              <a:rPr lang="en">
                <a:latin typeface="Courier New"/>
                <a:ea typeface="Courier New"/>
                <a:cs typeface="Courier New"/>
                <a:sym typeface="Courier New"/>
              </a:rPr>
              <a:t>KFunction</a:t>
            </a:r>
            <a:r>
              <a:rPr lang="en"/>
              <a:t> or </a:t>
            </a:r>
            <a:r>
              <a:rPr lang="en">
                <a:latin typeface="Courier New"/>
                <a:ea typeface="Courier New"/>
                <a:cs typeface="Courier New"/>
                <a:sym typeface="Courier New"/>
              </a:rPr>
              <a:t>KProperty</a:t>
            </a:r>
            <a:r>
              <a:rPr lang="en"/>
              <a:t> by </a:t>
            </a:r>
            <a:r>
              <a:rPr lang="en">
                <a:latin typeface="Courier New"/>
                <a:ea typeface="Courier New"/>
                <a:cs typeface="Courier New"/>
                <a:sym typeface="Courier New"/>
              </a:rPr>
              <a:t>Method</a:t>
            </a:r>
            <a:r>
              <a:rPr lang="en"/>
              <a:t> or </a:t>
            </a:r>
            <a:r>
              <a:rPr lang="en">
                <a:latin typeface="Courier New"/>
                <a:ea typeface="Courier New"/>
                <a:cs typeface="Courier New"/>
                <a:sym typeface="Courier New"/>
              </a:rPr>
              <a:t>Field</a:t>
            </a:r>
            <a:r>
              <a:rPr lang="en"/>
              <a:t> from Java via </a:t>
            </a:r>
            <a:r>
              <a:rPr lang="en">
                <a:latin typeface="Courier New"/>
                <a:ea typeface="Courier New"/>
                <a:cs typeface="Courier New"/>
                <a:sym typeface="Courier New"/>
              </a:rPr>
              <a:t>kotlinFunction</a:t>
            </a:r>
            <a:r>
              <a:rPr lang="en"/>
              <a:t> or </a:t>
            </a:r>
            <a:r>
              <a:rPr lang="en">
                <a:latin typeface="Courier New"/>
                <a:ea typeface="Courier New"/>
                <a:cs typeface="Courier New"/>
                <a:sym typeface="Courier New"/>
              </a:rPr>
              <a:t>kotlinProperty</a:t>
            </a:r>
            <a:r>
              <a:rPr lang="en"/>
              <a:t>:</a:t>
            </a:r>
            <a:endParaRPr b="1"/>
          </a:p>
        </p:txBody>
      </p:sp>
      <p:sp>
        <p:nvSpPr>
          <p:cNvPr id="330" name="Google Shape;330;p41"/>
          <p:cNvSpPr txBox="1"/>
          <p:nvPr/>
        </p:nvSpPr>
        <p:spPr>
          <a:xfrm>
            <a:off x="1271100" y="3407125"/>
            <a:ext cx="540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Open Sans"/>
                <a:ea typeface="Open Sans"/>
                <a:cs typeface="Open Sans"/>
                <a:sym typeface="Open Sans"/>
              </a:rPr>
              <a:t>fun Dog.Companion.privateStaticMethod(): kotlin.Unit</a:t>
            </a:r>
            <a:endParaRPr b="0" i="0" sz="1400" u="none" cap="none" strike="noStrike">
              <a:solidFill>
                <a:srgbClr val="000000"/>
              </a:solidFill>
              <a:latin typeface="Open Sans"/>
              <a:ea typeface="Open Sans"/>
              <a:cs typeface="Open Sans"/>
              <a:sym typeface="Open Sans"/>
            </a:endParaRPr>
          </a:p>
        </p:txBody>
      </p:sp>
      <p:sp>
        <p:nvSpPr>
          <p:cNvPr id="331" name="Google Shape;331;p41"/>
          <p:cNvSpPr txBox="1"/>
          <p:nvPr>
            <p:ph idx="1" type="body"/>
          </p:nvPr>
        </p:nvSpPr>
        <p:spPr>
          <a:xfrm>
            <a:off x="292600" y="2754425"/>
            <a:ext cx="7089900" cy="6528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a:t>
            </a:r>
            <a:r>
              <a:rPr lang="en">
                <a:solidFill>
                  <a:srgbClr val="871094"/>
                </a:solidFill>
                <a:highlight>
                  <a:srgbClr val="FFFFFF"/>
                </a:highlight>
                <a:latin typeface="JetBrains Mono"/>
                <a:ea typeface="JetBrains Mono"/>
                <a:cs typeface="JetBrains Mono"/>
                <a:sym typeface="JetBrains Mono"/>
              </a:rPr>
              <a:t>returnType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"privateStaticMethod"</a:t>
            </a:r>
            <a:r>
              <a:rPr lang="en" sz="1000">
                <a:solidFill>
                  <a:srgbClr val="067D17"/>
                </a:solidFill>
                <a:highlight>
                  <a:srgbClr val="FFFFFF"/>
                </a:highlight>
                <a:latin typeface="JetBrains Mono"/>
                <a:ea typeface="JetBrains Mono"/>
                <a:cs typeface="JetBrains Mono"/>
                <a:sym typeface="JetBrains Mono"/>
              </a:rPr>
              <a:t> </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kotlinFunction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p:txBody>
      </p:sp>
      <p:sp>
        <p:nvSpPr>
          <p:cNvPr id="332" name="Google Shape;332;p41"/>
          <p:cNvSpPr txBox="1"/>
          <p:nvPr>
            <p:ph idx="1" type="body"/>
          </p:nvPr>
        </p:nvSpPr>
        <p:spPr>
          <a:xfrm>
            <a:off x="292600" y="4531475"/>
            <a:ext cx="8366400" cy="3969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b="1" lang="en"/>
              <a:t>Don’t forget to include</a:t>
            </a:r>
            <a:r>
              <a:rPr lang="en"/>
              <a:t> </a:t>
            </a:r>
            <a:r>
              <a:rPr lang="en">
                <a:latin typeface="JetBrains Mono"/>
                <a:ea typeface="JetBrains Mono"/>
                <a:cs typeface="JetBrains Mono"/>
                <a:sym typeface="JetBrains Mono"/>
              </a:rPr>
              <a:t>kotlin-reflect</a:t>
            </a:r>
            <a:r>
              <a:rPr lang="en"/>
              <a:t> </a:t>
            </a:r>
            <a:r>
              <a:rPr b="1" lang="en"/>
              <a:t>in the dependencies list!</a:t>
            </a:r>
            <a:endParaRPr b="1"/>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Kotlin: under the hood</a:t>
            </a:r>
            <a:endParaRPr/>
          </a:p>
        </p:txBody>
      </p:sp>
      <p:sp>
        <p:nvSpPr>
          <p:cNvPr id="338" name="Google Shape;338;p42"/>
          <p:cNvSpPr txBox="1"/>
          <p:nvPr>
            <p:ph idx="1" type="body"/>
          </p:nvPr>
        </p:nvSpPr>
        <p:spPr>
          <a:xfrm>
            <a:off x="292600" y="1335025"/>
            <a:ext cx="8059800" cy="3196500"/>
          </a:xfrm>
          <a:prstGeom prst="rect">
            <a:avLst/>
          </a:prstGeom>
          <a:noFill/>
          <a:ln>
            <a:noFill/>
          </a:ln>
        </p:spPr>
        <p:txBody>
          <a:bodyPr anchorCtr="0" anchor="t" bIns="0" lIns="0" spcFirstLastPara="1" rIns="0" wrap="square" tIns="73150">
            <a:noAutofit/>
          </a:bodyPr>
          <a:lstStyle/>
          <a:p>
            <a:pPr indent="0" lvl="0" marL="0" marR="117110" rtl="0" algn="l">
              <a:lnSpc>
                <a:spcPct val="107916"/>
              </a:lnSpc>
              <a:spcBef>
                <a:spcPts val="0"/>
              </a:spcBef>
              <a:spcAft>
                <a:spcPts val="0"/>
              </a:spcAft>
              <a:buClr>
                <a:schemeClr val="dk1"/>
              </a:buClr>
              <a:buSzPts val="1100"/>
              <a:buFont typeface="Arial"/>
              <a:buNone/>
            </a:pPr>
            <a:r>
              <a:rPr lang="en"/>
              <a:t>The Kotlin compiler will write a long annotation (a protobuf message) with all the necessary information: </a:t>
            </a:r>
            <a:endParaRPr/>
          </a:p>
          <a:p>
            <a:pPr indent="0" lvl="0" marL="0" rtl="0" algn="l">
              <a:lnSpc>
                <a:spcPct val="115000"/>
              </a:lnSpc>
              <a:spcBef>
                <a:spcPts val="1400"/>
              </a:spcBef>
              <a:spcAft>
                <a:spcPts val="0"/>
              </a:spcAft>
              <a:buSzPts val="1400"/>
              <a:buNone/>
            </a:pPr>
            <a:r>
              <a:rPr lang="en" sz="1000">
                <a:latin typeface="JetBrains Mono"/>
                <a:ea typeface="JetBrains Mono"/>
                <a:cs typeface="JetBrains Mono"/>
                <a:sym typeface="JetBrains Mono"/>
              </a:rPr>
              <a:t>@Lkotlin/Metadata;(mv={1, 8, 0}, k=1, d1={"\u0000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\n\u0002\u0018\u0002\n\u0002\u0010\u0000\n\u0000\n\u0002\u0010\u000e\n\u0000\n\u0002\u0010\u0008\n\u0002</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\u0008\u0008\n\u0002\u0010\u0002\n\u0002\u0008\u0003\u0018\u0000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\u00102\u00020\u0001:\u0001\u0010B\u0015\u0012\u0006\u0010\u0002\u001a\u00020\u0003\u0012\u0006\u0010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\u0004\u001a\u00020\u0005\u00a2\u0006\u0002\u0010\u0006J\u0006\u0010\r\u001a\u00020\u000eJ\u0008\u0010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\u000f\u001a\u00020\u000eH\u0002R\u001a\u0010\u0004\u001a\u00020\u0005X\u0086\u000e\u00a2\u0006\u000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e\n\u0000\u001a\u0004\u0008\u0007\u0010\u0008\"\u0004\u0008\u0009\u0010\nR\u0011\u0010\u0002\u001a\u00</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020\u0003\u00a2\u0006\u0008\n\u0000\u001a\u0004\u0008\u000b\u0010\u000c\u00a8\u0006\u0011"},</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d2={"LDog;", "", "name", "", "age", "", "(Ljava/lang/String;I)V", "getAge", "()I", "setAge", "(I)V", "getName", "()Ljava/</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000">
                <a:latin typeface="JetBrains Mono"/>
                <a:ea typeface="JetBrains Mono"/>
                <a:cs typeface="JetBrains Mono"/>
                <a:sym typeface="JetBrains Mono"/>
              </a:rPr>
              <a:t>lang/String;", "bark", "", "privateBark", "Companion", "reflection"})</a:t>
            </a:r>
            <a:endParaRPr sz="1000">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latin typeface="JetBrains Mono"/>
              <a:ea typeface="JetBrains Mono"/>
              <a:cs typeface="JetBrains Mono"/>
              <a:sym typeface="JetBrains Mono"/>
            </a:endParaRPr>
          </a:p>
        </p:txBody>
      </p:sp>
      <p:sp>
        <p:nvSpPr>
          <p:cNvPr id="339" name="Google Shape;339;p42"/>
          <p:cNvSpPr txBox="1"/>
          <p:nvPr>
            <p:ph idx="1" type="body"/>
          </p:nvPr>
        </p:nvSpPr>
        <p:spPr>
          <a:xfrm>
            <a:off x="292600" y="4531475"/>
            <a:ext cx="8366400" cy="3969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sz="1100" u="sng">
                <a:solidFill>
                  <a:schemeClr val="hlink"/>
                </a:solidFill>
                <a:hlinkClick r:id="rId3"/>
              </a:rPr>
              <a:t>https://github.com/JetBrains/kotlin/blob/master/core/metadata/src/org/jetbrains/kotlin/metadata/ProtoBuf.java</a:t>
            </a:r>
            <a:endParaRPr sz="1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2400"/>
              <a:buFont typeface="Arial"/>
              <a:buNone/>
            </a:pPr>
            <a:r>
              <a:rPr lang="en"/>
              <a:t>Why is reflection necessary?</a:t>
            </a:r>
            <a:endParaRPr/>
          </a:p>
        </p:txBody>
      </p:sp>
      <p:sp>
        <p:nvSpPr>
          <p:cNvPr id="345" name="Google Shape;345;p43"/>
          <p:cNvSpPr txBox="1"/>
          <p:nvPr>
            <p:ph idx="1" type="body"/>
          </p:nvPr>
        </p:nvSpPr>
        <p:spPr>
          <a:xfrm>
            <a:off x="292600" y="1335025"/>
            <a:ext cx="8059800" cy="2742300"/>
          </a:xfrm>
          <a:prstGeom prst="rect">
            <a:avLst/>
          </a:prstGeom>
          <a:noFill/>
          <a:ln>
            <a:noFill/>
          </a:ln>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It’s just really cool!</a:t>
            </a:r>
            <a:endParaRPr/>
          </a:p>
          <a:p>
            <a:pPr indent="-317500" lvl="1" marL="914400" rtl="0" algn="l">
              <a:lnSpc>
                <a:spcPct val="107916"/>
              </a:lnSpc>
              <a:spcBef>
                <a:spcPts val="1000"/>
              </a:spcBef>
              <a:spcAft>
                <a:spcPts val="0"/>
              </a:spcAft>
              <a:buSzPts val="1400"/>
              <a:buFont typeface="Calibri"/>
              <a:buChar char="○"/>
            </a:pPr>
            <a:r>
              <a:rPr lang="en"/>
              <a:t>You can manipulate your program however you want. </a:t>
            </a:r>
            <a:endParaRPr/>
          </a:p>
          <a:p>
            <a:pPr indent="-317500" lvl="0" marL="457200" rtl="0" algn="l">
              <a:lnSpc>
                <a:spcPct val="107916"/>
              </a:lnSpc>
              <a:spcBef>
                <a:spcPts val="790"/>
              </a:spcBef>
              <a:spcAft>
                <a:spcPts val="0"/>
              </a:spcAft>
              <a:buSzPts val="1400"/>
              <a:buFont typeface="Arial"/>
              <a:buChar char="●"/>
            </a:pPr>
            <a:r>
              <a:rPr lang="en"/>
              <a:t>It’s usually is used in frameworks, e.g. Spring, JUnit, etc. </a:t>
            </a:r>
            <a:endParaRPr/>
          </a:p>
          <a:p>
            <a:pPr indent="-317500" lvl="1" marL="914400" rtl="0" algn="l">
              <a:lnSpc>
                <a:spcPct val="107916"/>
              </a:lnSpc>
              <a:spcBef>
                <a:spcPts val="800"/>
              </a:spcBef>
              <a:spcAft>
                <a:spcPts val="0"/>
              </a:spcAft>
              <a:buSzPts val="1400"/>
              <a:buFont typeface="Calibri"/>
              <a:buChar char="○"/>
            </a:pPr>
            <a:r>
              <a:rPr lang="en"/>
              <a:t>You can create entities based on the user’s information.</a:t>
            </a:r>
            <a:endParaRPr/>
          </a:p>
          <a:p>
            <a:pPr indent="-317500" lvl="0" marL="457200" rtl="0" algn="l">
              <a:lnSpc>
                <a:spcPct val="107916"/>
              </a:lnSpc>
              <a:spcBef>
                <a:spcPts val="785"/>
              </a:spcBef>
              <a:spcAft>
                <a:spcPts val="0"/>
              </a:spcAft>
              <a:buSzPts val="1400"/>
              <a:buFont typeface="Arial"/>
              <a:buChar char="●"/>
            </a:pPr>
            <a:r>
              <a:rPr lang="en"/>
              <a:t>It can be used to test your application (have access to private fields, methods, etc.).</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What are the drawbacks?</a:t>
            </a:r>
            <a:endParaRPr/>
          </a:p>
        </p:txBody>
      </p:sp>
      <p:sp>
        <p:nvSpPr>
          <p:cNvPr id="351" name="Google Shape;351;p44"/>
          <p:cNvSpPr txBox="1"/>
          <p:nvPr>
            <p:ph idx="1" type="body"/>
          </p:nvPr>
        </p:nvSpPr>
        <p:spPr>
          <a:xfrm>
            <a:off x="292600" y="1335025"/>
            <a:ext cx="8702100" cy="1671300"/>
          </a:xfrm>
          <a:prstGeom prst="rect">
            <a:avLst/>
          </a:prstGeom>
          <a:noFill/>
          <a:ln>
            <a:noFill/>
          </a:ln>
        </p:spPr>
        <p:txBody>
          <a:bodyPr anchorCtr="0" anchor="t" bIns="0" lIns="0" spcFirstLastPara="1" rIns="0" wrap="square" tIns="73150">
            <a:noAutofit/>
          </a:bodyPr>
          <a:lstStyle/>
          <a:p>
            <a:pPr indent="-317500" lvl="0" marL="457200" marR="1372870" rtl="0" algn="l">
              <a:lnSpc>
                <a:spcPct val="100000"/>
              </a:lnSpc>
              <a:spcBef>
                <a:spcPts val="0"/>
              </a:spcBef>
              <a:spcAft>
                <a:spcPts val="0"/>
              </a:spcAft>
              <a:buSzPts val="1400"/>
              <a:buFont typeface="Arial"/>
              <a:buChar char="●"/>
            </a:pPr>
            <a:r>
              <a:rPr lang="en"/>
              <a:t>There’s a r</a:t>
            </a:r>
            <a:r>
              <a:rPr lang="en"/>
              <a:t>isk of breaking things in your program. </a:t>
            </a:r>
            <a:endParaRPr/>
          </a:p>
          <a:p>
            <a:pPr indent="-317500" lvl="1" marL="914400" marR="1372870" rtl="0" algn="l">
              <a:lnSpc>
                <a:spcPct val="100000"/>
              </a:lnSpc>
              <a:spcBef>
                <a:spcPts val="680"/>
              </a:spcBef>
              <a:spcAft>
                <a:spcPts val="0"/>
              </a:spcAft>
              <a:buSzPts val="1400"/>
              <a:buFont typeface="Arial"/>
              <a:buChar char="○"/>
            </a:pPr>
            <a:r>
              <a:rPr lang="en"/>
              <a:t>For example, if you use refactoring to rename a method, it will not be renamed automatically in reflection calls, since the reflection may refer to the old name as a string. This can lead to serious problems.</a:t>
            </a:r>
            <a:endParaRPr/>
          </a:p>
          <a:p>
            <a:pPr indent="-317500" lvl="0" marL="457200" marR="1372870" rtl="0" algn="l">
              <a:lnSpc>
                <a:spcPct val="100000"/>
              </a:lnSpc>
              <a:spcBef>
                <a:spcPts val="680"/>
              </a:spcBef>
              <a:spcAft>
                <a:spcPts val="0"/>
              </a:spcAft>
              <a:buSzPts val="1400"/>
              <a:buFont typeface="Arial"/>
              <a:buChar char="●"/>
            </a:pPr>
            <a:r>
              <a:rPr lang="en"/>
              <a:t>Your performance will be degraded, as all operations are performed at runtime.</a:t>
            </a:r>
            <a:endParaRPr/>
          </a:p>
          <a:p>
            <a:pPr indent="-317500" lvl="0" marL="457200" marR="1372870" rtl="0" algn="l">
              <a:lnSpc>
                <a:spcPct val="100000"/>
              </a:lnSpc>
              <a:spcBef>
                <a:spcPts val="680"/>
              </a:spcBef>
              <a:spcAft>
                <a:spcPts val="9110"/>
              </a:spcAft>
              <a:buSzPts val="1400"/>
              <a:buFont typeface="Arial"/>
              <a:buChar char="●"/>
            </a:pPr>
            <a:r>
              <a:rPr lang="en"/>
              <a:t>It does not allow for compile-time optimizations.</a:t>
            </a:r>
            <a:endParaRPr/>
          </a:p>
        </p:txBody>
      </p:sp>
      <p:sp>
        <p:nvSpPr>
          <p:cNvPr id="352" name="Google Shape;352;p44"/>
          <p:cNvSpPr txBox="1"/>
          <p:nvPr>
            <p:ph idx="1" type="body"/>
          </p:nvPr>
        </p:nvSpPr>
        <p:spPr>
          <a:xfrm>
            <a:off x="292600" y="4405775"/>
            <a:ext cx="8059800" cy="3828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1000"/>
              </a:spcAft>
              <a:buSzPts val="1400"/>
              <a:buNone/>
            </a:pPr>
            <a:r>
              <a:rPr b="1" lang="en"/>
              <a:t>Avoid using reflection if you don't really need it!</a:t>
            </a:r>
            <a:endParaRPr b="1"/>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3300"/>
              <a:buNone/>
            </a:pPr>
            <a:r>
              <a:rPr lang="en">
                <a:latin typeface="JetBrains Mono"/>
                <a:ea typeface="JetBrains Mono"/>
                <a:cs typeface="JetBrains Mono"/>
                <a:sym typeface="JetBrains Mono"/>
              </a:rPr>
              <a:t>MethodHandles</a:t>
            </a:r>
            <a:endParaRPr>
              <a:latin typeface="JetBrains Mono"/>
              <a:ea typeface="JetBrains Mono"/>
              <a:cs typeface="JetBrains Mono"/>
              <a:sym typeface="JetBrains Mono"/>
            </a:endParaRPr>
          </a:p>
        </p:txBody>
      </p:sp>
      <p:sp>
        <p:nvSpPr>
          <p:cNvPr id="358" name="Google Shape;358;p45"/>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latin typeface="JetBrains Mono"/>
                <a:ea typeface="JetBrains Mono"/>
                <a:cs typeface="JetBrains Mono"/>
                <a:sym typeface="JetBrains Mono"/>
              </a:rPr>
              <a:t>MethodHandles</a:t>
            </a:r>
            <a:r>
              <a:rPr lang="en"/>
              <a:t> is an API that provides access to various parts of your program: </a:t>
            </a:r>
            <a:endParaRPr/>
          </a:p>
          <a:p>
            <a:pPr indent="-317500" lvl="1" marL="914400" rtl="0" algn="l">
              <a:lnSpc>
                <a:spcPct val="115000"/>
              </a:lnSpc>
              <a:spcBef>
                <a:spcPts val="0"/>
              </a:spcBef>
              <a:spcAft>
                <a:spcPts val="0"/>
              </a:spcAft>
              <a:buSzPts val="1400"/>
              <a:buChar char="○"/>
            </a:pPr>
            <a:r>
              <a:rPr lang="en">
                <a:latin typeface="JetBrains Mono"/>
                <a:ea typeface="JetBrains Mono"/>
                <a:cs typeface="JetBrains Mono"/>
                <a:sym typeface="JetBrains Mono"/>
              </a:rPr>
              <a:t>MethodHandles.Lookup</a:t>
            </a:r>
            <a:r>
              <a:rPr lang="en"/>
              <a:t> provides access to fields and methods.</a:t>
            </a:r>
            <a:endParaRPr/>
          </a:p>
          <a:p>
            <a:pPr indent="-317500" lvl="1" marL="914400" rtl="0" algn="l">
              <a:lnSpc>
                <a:spcPct val="115000"/>
              </a:lnSpc>
              <a:spcBef>
                <a:spcPts val="0"/>
              </a:spcBef>
              <a:spcAft>
                <a:spcPts val="0"/>
              </a:spcAft>
              <a:buSzPts val="1400"/>
              <a:buChar char="○"/>
            </a:pPr>
            <a:r>
              <a:rPr lang="en">
                <a:latin typeface="JetBrains Mono"/>
                <a:ea typeface="JetBrains Mono"/>
                <a:cs typeface="JetBrains Mono"/>
                <a:sym typeface="JetBrains Mono"/>
              </a:rPr>
              <a:t>MethodType</a:t>
            </a:r>
            <a:r>
              <a:rPr lang="en"/>
              <a:t> defines a method signature with types of parameters and the return type.</a:t>
            </a:r>
            <a:endParaRPr/>
          </a:p>
          <a:p>
            <a:pPr indent="-317500" lvl="1" marL="914400" rtl="0" algn="l">
              <a:lnSpc>
                <a:spcPct val="115000"/>
              </a:lnSpc>
              <a:spcBef>
                <a:spcPts val="0"/>
              </a:spcBef>
              <a:spcAft>
                <a:spcPts val="0"/>
              </a:spcAft>
              <a:buSzPts val="1400"/>
              <a:buChar char="○"/>
            </a:pPr>
            <a:r>
              <a:rPr lang="en"/>
              <a:t>Methods and fields are accessed with “direct” method handles.</a:t>
            </a:r>
            <a:endParaRPr/>
          </a:p>
          <a:p>
            <a:pPr indent="-317500" lvl="1" marL="914400" rtl="0" algn="l">
              <a:lnSpc>
                <a:spcPct val="115000"/>
              </a:lnSpc>
              <a:spcBef>
                <a:spcPts val="0"/>
              </a:spcBef>
              <a:spcAft>
                <a:spcPts val="0"/>
              </a:spcAft>
              <a:buSzPts val="1400"/>
              <a:buChar char="○"/>
            </a:pPr>
            <a:r>
              <a:rPr lang="en"/>
              <a:t>Handle adapters are available.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3300"/>
              <a:buNone/>
            </a:pPr>
            <a:r>
              <a:rPr lang="en">
                <a:latin typeface="JetBrains Mono"/>
                <a:ea typeface="JetBrains Mono"/>
                <a:cs typeface="JetBrains Mono"/>
                <a:sym typeface="JetBrains Mono"/>
              </a:rPr>
              <a:t>MethodHandles</a:t>
            </a:r>
            <a:endParaRPr>
              <a:latin typeface="JetBrains Mono"/>
              <a:ea typeface="JetBrains Mono"/>
              <a:cs typeface="JetBrains Mono"/>
              <a:sym typeface="JetBrains Mono"/>
            </a:endParaRPr>
          </a:p>
        </p:txBody>
      </p:sp>
      <p:sp>
        <p:nvSpPr>
          <p:cNvPr id="364" name="Google Shape;364;p46"/>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latin typeface="JetBrains Mono"/>
                <a:ea typeface="JetBrains Mono"/>
                <a:cs typeface="JetBrains Mono"/>
                <a:sym typeface="JetBrains Mono"/>
              </a:rPr>
              <a:t>MethodHandles</a:t>
            </a:r>
            <a:r>
              <a:rPr lang="en"/>
              <a:t> are not a form of reflection, but they are very similar.</a:t>
            </a:r>
            <a:endParaRPr/>
          </a:p>
          <a:p>
            <a:pPr indent="-317500" lvl="0" marL="457200" rtl="0" algn="l">
              <a:lnSpc>
                <a:spcPct val="115000"/>
              </a:lnSpc>
              <a:spcBef>
                <a:spcPts val="0"/>
              </a:spcBef>
              <a:spcAft>
                <a:spcPts val="0"/>
              </a:spcAft>
              <a:buSzPts val="1400"/>
              <a:buChar char="●"/>
            </a:pPr>
            <a:r>
              <a:rPr lang="en"/>
              <a:t>They can be used for tasks similar to those performed with reflection.</a:t>
            </a:r>
            <a:endParaRPr/>
          </a:p>
          <a:p>
            <a:pPr indent="-317500" lvl="0" marL="457200" rtl="0" algn="l">
              <a:lnSpc>
                <a:spcPct val="115000"/>
              </a:lnSpc>
              <a:spcBef>
                <a:spcPts val="0"/>
              </a:spcBef>
              <a:spcAft>
                <a:spcPts val="0"/>
              </a:spcAft>
              <a:buSzPts val="1400"/>
              <a:buChar char="●"/>
            </a:pPr>
            <a:r>
              <a:rPr lang="en"/>
              <a:t>They work better because JIT optimizations can be applied and fewer call correctness checks are necessary.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endParaRPr>
              <a:latin typeface="JetBrains Mono"/>
              <a:ea typeface="JetBrains Mono"/>
              <a:cs typeface="JetBrains Mono"/>
              <a:sym typeface="JetBrains Mono"/>
            </a:endParaRPr>
          </a:p>
        </p:txBody>
      </p:sp>
      <p:sp>
        <p:nvSpPr>
          <p:cNvPr id="370" name="Google Shape;370;p47"/>
          <p:cNvSpPr txBox="1"/>
          <p:nvPr>
            <p:ph idx="1" type="body"/>
          </p:nvPr>
        </p:nvSpPr>
        <p:spPr>
          <a:xfrm>
            <a:off x="292600" y="1217250"/>
            <a:ext cx="8440200" cy="26277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SzPts val="1400"/>
              <a:buNone/>
            </a:pPr>
            <a:r>
              <a:t/>
            </a:r>
            <a:endParaRPr sz="600"/>
          </a:p>
          <a:p>
            <a:pPr indent="-317500" lvl="0" marL="457200" rtl="0" algn="l">
              <a:lnSpc>
                <a:spcPct val="150000"/>
              </a:lnSpc>
              <a:spcBef>
                <a:spcPts val="1000"/>
              </a:spcBef>
              <a:spcAft>
                <a:spcPts val="0"/>
              </a:spcAft>
              <a:buSzPts val="1400"/>
              <a:buChar char="●"/>
            </a:pPr>
            <a:r>
              <a:rPr lang="en">
                <a:latin typeface="JetBrains Mono"/>
                <a:ea typeface="JetBrains Mono"/>
                <a:cs typeface="JetBrains Mono"/>
                <a:sym typeface="JetBrains Mono"/>
              </a:rPr>
              <a:t>MethodHandles.publicLookup():</a:t>
            </a:r>
            <a:endParaRPr/>
          </a:p>
          <a:p>
            <a:pPr indent="0" lvl="0" marL="457200" rtl="0" algn="l">
              <a:lnSpc>
                <a:spcPct val="150000"/>
              </a:lnSpc>
              <a:spcBef>
                <a:spcPts val="1000"/>
              </a:spcBef>
              <a:spcAft>
                <a:spcPts val="0"/>
              </a:spcAft>
              <a:buSzPts val="1400"/>
              <a:buNone/>
            </a:pPr>
            <a:r>
              <a:rPr lang="en"/>
              <a:t>Provides access only to public fields and methods that can be accessed from anywhere.</a:t>
            </a:r>
            <a:endParaRPr/>
          </a:p>
          <a:p>
            <a:pPr indent="-317500" lvl="0" marL="457200" rtl="0" algn="l">
              <a:lnSpc>
                <a:spcPct val="150000"/>
              </a:lnSpc>
              <a:spcBef>
                <a:spcPts val="1000"/>
              </a:spcBef>
              <a:spcAft>
                <a:spcPts val="0"/>
              </a:spcAft>
              <a:buSzPts val="1400"/>
              <a:buFont typeface="JetBrains Mono"/>
              <a:buChar char="●"/>
            </a:pPr>
            <a:r>
              <a:rPr lang="en">
                <a:latin typeface="JetBrains Mono"/>
                <a:ea typeface="JetBrains Mono"/>
                <a:cs typeface="JetBrains Mono"/>
                <a:sym typeface="JetBrains Mono"/>
              </a:rPr>
              <a:t>MethodHandles.lookup():</a:t>
            </a:r>
            <a:endParaRPr/>
          </a:p>
          <a:p>
            <a:pPr indent="0" lvl="0" marL="457200" rtl="0" algn="l">
              <a:lnSpc>
                <a:spcPct val="150000"/>
              </a:lnSpc>
              <a:spcBef>
                <a:spcPts val="1000"/>
              </a:spcBef>
              <a:spcAft>
                <a:spcPts val="1000"/>
              </a:spcAft>
              <a:buSzPts val="1400"/>
              <a:buNone/>
            </a:pPr>
            <a:r>
              <a:rPr lang="en"/>
              <a:t>Provides access to fields and methods available in the place from which this lookup is called.</a:t>
            </a:r>
            <a:br>
              <a:rPr lang="en"/>
            </a:br>
            <a:endParaRPr>
              <a:latin typeface="JetBrains Mono"/>
              <a:ea typeface="JetBrains Mono"/>
              <a:cs typeface="JetBrains Mono"/>
              <a:sym typeface="JetBrains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r>
              <a:rPr lang="en"/>
              <a:t>: example</a:t>
            </a:r>
            <a:endParaRPr/>
          </a:p>
        </p:txBody>
      </p:sp>
      <p:sp>
        <p:nvSpPr>
          <p:cNvPr id="376" name="Google Shape;376;p48"/>
          <p:cNvSpPr txBox="1"/>
          <p:nvPr>
            <p:ph idx="1" type="body"/>
          </p:nvPr>
        </p:nvSpPr>
        <p:spPr>
          <a:xfrm>
            <a:off x="292600" y="1335025"/>
            <a:ext cx="8059800" cy="406800"/>
          </a:xfrm>
          <a:prstGeom prst="rect">
            <a:avLst/>
          </a:prstGeom>
          <a:noFill/>
          <a:ln>
            <a:noFill/>
          </a:ln>
        </p:spPr>
        <p:txBody>
          <a:bodyPr anchorCtr="0" anchor="t" bIns="0" lIns="0" spcFirstLastPara="1" rIns="0" wrap="square" tIns="73150">
            <a:noAutofit/>
          </a:bodyPr>
          <a:lstStyle/>
          <a:p>
            <a:pPr indent="-317500" lvl="0" marL="457200" rtl="0" algn="l">
              <a:lnSpc>
                <a:spcPct val="150000"/>
              </a:lnSpc>
              <a:spcBef>
                <a:spcPts val="0"/>
              </a:spcBef>
              <a:spcAft>
                <a:spcPts val="1000"/>
              </a:spcAft>
              <a:buSzPts val="1400"/>
              <a:buChar char="●"/>
            </a:pPr>
            <a:r>
              <a:rPr lang="en"/>
              <a:t>We can find a getter and invoke it:</a:t>
            </a:r>
            <a:endParaRPr>
              <a:latin typeface="JetBrains Mono"/>
              <a:ea typeface="JetBrains Mono"/>
              <a:cs typeface="JetBrains Mono"/>
              <a:sym typeface="JetBrains Mono"/>
            </a:endParaRPr>
          </a:p>
        </p:txBody>
      </p:sp>
      <p:sp>
        <p:nvSpPr>
          <p:cNvPr id="377" name="Google Shape;377;p48"/>
          <p:cNvSpPr txBox="1"/>
          <p:nvPr>
            <p:ph idx="1" type="body"/>
          </p:nvPr>
        </p:nvSpPr>
        <p:spPr>
          <a:xfrm>
            <a:off x="749800" y="1741825"/>
            <a:ext cx="8059800" cy="245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lookup = MethodHandles.lookup()</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i="1" lang="en">
                <a:solidFill>
                  <a:srgbClr val="080808"/>
                </a:solidFill>
                <a:highlight>
                  <a:srgbClr val="FFFFFF"/>
                </a:highlight>
                <a:latin typeface="JetBrains Mono"/>
                <a:ea typeface="JetBrains Mono"/>
                <a:cs typeface="JetBrains Mono"/>
                <a:sym typeface="JetBrains Mono"/>
              </a:rPr>
              <a:t>getProp = lookup.findVirtual(</a:t>
            </a:r>
            <a:endParaRPr i="1">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lang="en">
                <a:solidFill>
                  <a:srgbClr val="067D17"/>
                </a:solidFill>
                <a:highlight>
                  <a:srgbClr val="FFFFFF"/>
                </a:highlight>
                <a:latin typeface="JetBrains Mono"/>
                <a:ea typeface="JetBrains Mono"/>
                <a:cs typeface="JetBrains Mono"/>
                <a:sym typeface="JetBrains Mono"/>
              </a:rPr>
              <a:t>"getName"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MethodType.methodType(</a:t>
            </a:r>
            <a:r>
              <a:rPr lang="en">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(getProp.invoke(dog))</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rPr>
              <a:t>Andy</a:t>
            </a:r>
            <a:endParaRPr>
              <a:solidFill>
                <a:srgbClr val="080808"/>
              </a:solidFill>
              <a:highlight>
                <a:srgbClr val="FFFFFF"/>
              </a:highlight>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a:t>
            </a:r>
            <a:r>
              <a:rPr lang="en"/>
              <a:t>the main entry point</a:t>
            </a:r>
            <a:endParaRPr/>
          </a:p>
        </p:txBody>
      </p:sp>
      <p:sp>
        <p:nvSpPr>
          <p:cNvPr id="60" name="Google Shape;60;p13"/>
          <p:cNvSpPr txBox="1"/>
          <p:nvPr>
            <p:ph idx="1" type="body"/>
          </p:nvPr>
        </p:nvSpPr>
        <p:spPr>
          <a:xfrm>
            <a:off x="292600" y="1335025"/>
            <a:ext cx="8419800" cy="30777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Instances of the class </a:t>
            </a:r>
            <a:r>
              <a:rPr lang="en">
                <a:latin typeface="Courier New"/>
                <a:ea typeface="Courier New"/>
                <a:cs typeface="Courier New"/>
                <a:sym typeface="Courier New"/>
              </a:rPr>
              <a:t>Class&lt;T&gt;</a:t>
            </a:r>
            <a:r>
              <a:rPr lang="en"/>
              <a:t> represent classes and interfaces in a running Java (Kotlin) application.</a:t>
            </a:r>
            <a:r>
              <a:rPr b="1" lang="en"/>
              <a:t> T</a:t>
            </a:r>
            <a:r>
              <a:rPr b="1" lang="en"/>
              <a:t>his is the main entry point for reflection.</a:t>
            </a:r>
            <a:endParaRPr b="1">
              <a:solidFill>
                <a:srgbClr val="080808"/>
              </a:solidFill>
              <a:latin typeface="JetBrains Mono"/>
              <a:ea typeface="JetBrains Mono"/>
              <a:cs typeface="JetBrains Mono"/>
              <a:sym typeface="JetBrains Mono"/>
            </a:endParaRPr>
          </a:p>
          <a:p>
            <a:pPr indent="0" lvl="0" marL="0" rtl="0" algn="l">
              <a:lnSpc>
                <a:spcPct val="115000"/>
              </a:lnSpc>
              <a:spcBef>
                <a:spcPts val="1000"/>
              </a:spcBef>
              <a:spcAft>
                <a:spcPts val="0"/>
              </a:spcAft>
              <a:buSzPts val="1400"/>
              <a:buNone/>
            </a:pPr>
            <a:r>
              <a:t/>
            </a:r>
            <a:endParaRPr sz="1000">
              <a:solidFill>
                <a:srgbClr val="CF8E6D"/>
              </a:solidFill>
              <a:highlight>
                <a:srgbClr val="1E1F22"/>
              </a:highlight>
              <a:latin typeface="JetBrains Mono"/>
              <a:ea typeface="JetBrains Mono"/>
              <a:cs typeface="JetBrains Mono"/>
              <a:sym typeface="JetBrains Mono"/>
            </a:endParaRPr>
          </a:p>
          <a:p>
            <a:pPr indent="0" lvl="0" marL="0" rtl="0" algn="l">
              <a:lnSpc>
                <a:spcPct val="115000"/>
              </a:lnSpc>
              <a:spcBef>
                <a:spcPts val="1000"/>
              </a:spcBef>
              <a:spcAft>
                <a:spcPts val="1000"/>
              </a:spcAft>
              <a:buSzPts val="1400"/>
              <a:buNone/>
            </a:pPr>
            <a:r>
              <a:t/>
            </a:r>
            <a:endParaRPr/>
          </a:p>
        </p:txBody>
      </p:sp>
      <p:pic>
        <p:nvPicPr>
          <p:cNvPr id="61" name="Google Shape;61;p13"/>
          <p:cNvPicPr preferRelativeResize="0"/>
          <p:nvPr/>
        </p:nvPicPr>
        <p:blipFill rotWithShape="1">
          <a:blip r:embed="rId3">
            <a:alphaModFix/>
          </a:blip>
          <a:srcRect b="0" l="0" r="0" t="0"/>
          <a:stretch/>
        </p:blipFill>
        <p:spPr>
          <a:xfrm>
            <a:off x="2391325" y="1999700"/>
            <a:ext cx="4222359" cy="307769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r>
              <a:rPr lang="en"/>
              <a:t>: example</a:t>
            </a:r>
            <a:endParaRPr/>
          </a:p>
        </p:txBody>
      </p:sp>
      <p:sp>
        <p:nvSpPr>
          <p:cNvPr id="383" name="Google Shape;383;p49"/>
          <p:cNvSpPr txBox="1"/>
          <p:nvPr>
            <p:ph idx="1" type="body"/>
          </p:nvPr>
        </p:nvSpPr>
        <p:spPr>
          <a:xfrm>
            <a:off x="292600" y="1335025"/>
            <a:ext cx="8059800" cy="406800"/>
          </a:xfrm>
          <a:prstGeom prst="rect">
            <a:avLst/>
          </a:prstGeom>
          <a:noFill/>
          <a:ln>
            <a:noFill/>
          </a:ln>
        </p:spPr>
        <p:txBody>
          <a:bodyPr anchorCtr="0" anchor="t" bIns="0" lIns="0" spcFirstLastPara="1" rIns="0" wrap="square" tIns="73150">
            <a:noAutofit/>
          </a:bodyPr>
          <a:lstStyle/>
          <a:p>
            <a:pPr indent="-317500" lvl="0" marL="457200" rtl="0" algn="l">
              <a:lnSpc>
                <a:spcPct val="107916"/>
              </a:lnSpc>
              <a:spcBef>
                <a:spcPts val="0"/>
              </a:spcBef>
              <a:spcAft>
                <a:spcPts val="0"/>
              </a:spcAft>
              <a:buSzPts val="1400"/>
              <a:buChar char="●"/>
            </a:pPr>
            <a:r>
              <a:rPr lang="en"/>
              <a:t>Private methods can be invoked with help from the Reflection API:</a:t>
            </a:r>
            <a:endParaRPr/>
          </a:p>
          <a:p>
            <a:pPr indent="0" lvl="0" marL="457200" rtl="0" algn="l">
              <a:lnSpc>
                <a:spcPct val="150000"/>
              </a:lnSpc>
              <a:spcBef>
                <a:spcPts val="1135"/>
              </a:spcBef>
              <a:spcAft>
                <a:spcPts val="1000"/>
              </a:spcAft>
              <a:buSzPts val="1400"/>
              <a:buNone/>
            </a:pPr>
            <a:r>
              <a:t/>
            </a:r>
            <a:endParaRPr/>
          </a:p>
        </p:txBody>
      </p:sp>
      <p:sp>
        <p:nvSpPr>
          <p:cNvPr id="384" name="Google Shape;384;p49"/>
          <p:cNvSpPr txBox="1"/>
          <p:nvPr>
            <p:ph idx="1" type="body"/>
          </p:nvPr>
        </p:nvSpPr>
        <p:spPr>
          <a:xfrm>
            <a:off x="749800" y="1741825"/>
            <a:ext cx="8059800" cy="245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privateBarkMethod</a:t>
            </a:r>
            <a:r>
              <a:rPr i="1" lang="en">
                <a:solidFill>
                  <a:srgbClr val="871094"/>
                </a:solidFill>
                <a:highlight>
                  <a:srgbClr val="FFFFFF"/>
                </a:highlight>
                <a:latin typeface="JetBrains Mono"/>
                <a:ea typeface="JetBrains Mono"/>
                <a:cs typeface="JetBrains Mono"/>
                <a:sym typeface="JetBrains Mono"/>
              </a:rPr>
              <a:t> </a:t>
            </a:r>
            <a:r>
              <a:rPr lang="en">
                <a:solidFill>
                  <a:srgbClr val="080808"/>
                </a:solidFill>
                <a:highlight>
                  <a:srgbClr val="FFFFFF"/>
                </a:highlight>
                <a:latin typeface="JetBrains Mono"/>
                <a:ea typeface="JetBrains Mono"/>
                <a:cs typeface="JetBrains Mono"/>
                <a:sym typeface="JetBrains Mono"/>
              </a:rPr>
              <a:t>= 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.getDeclaredMethod(</a:t>
            </a:r>
            <a:r>
              <a:rPr lang="en">
                <a:solidFill>
                  <a:srgbClr val="067D17"/>
                </a:solidFill>
                <a:highlight>
                  <a:srgbClr val="FFFFFF"/>
                </a:highlight>
                <a:latin typeface="JetBrains Mono"/>
                <a:ea typeface="JetBrains Mono"/>
                <a:cs typeface="JetBrains Mono"/>
                <a:sym typeface="JetBrains Mono"/>
              </a:rPr>
              <a:t>"privateBark"</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privateBarkMethod.</a:t>
            </a:r>
            <a:r>
              <a:rPr i="1" lang="en">
                <a:solidFill>
                  <a:srgbClr val="871094"/>
                </a:solidFill>
                <a:highlight>
                  <a:srgbClr val="FFFFFF"/>
                </a:highlight>
                <a:latin typeface="JetBrains Mono"/>
                <a:ea typeface="JetBrains Mono"/>
                <a:cs typeface="JetBrains Mono"/>
                <a:sym typeface="JetBrains Mono"/>
              </a:rPr>
              <a:t>isAccessible</a:t>
            </a:r>
            <a:r>
              <a:rPr lang="en">
                <a:solidFill>
                  <a:srgbClr val="080808"/>
                </a:solidFill>
                <a:highlight>
                  <a:srgbClr val="FFFFFF"/>
                </a:highlight>
                <a:latin typeface="JetBrains Mono"/>
                <a:ea typeface="JetBrains Mono"/>
                <a:cs typeface="JetBrains Mono"/>
                <a:sym typeface="JetBrains Mono"/>
              </a:rPr>
              <a:t> = </a:t>
            </a:r>
            <a:r>
              <a:rPr lang="en">
                <a:solidFill>
                  <a:srgbClr val="0033B3"/>
                </a:solidFill>
                <a:highlight>
                  <a:srgbClr val="FFFFFF"/>
                </a:highlight>
                <a:latin typeface="JetBrains Mono"/>
                <a:ea typeface="JetBrains Mono"/>
                <a:cs typeface="JetBrains Mono"/>
                <a:sym typeface="JetBrains Mono"/>
              </a:rPr>
              <a:t>true</a:t>
            </a:r>
            <a:endParaRPr>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privateBarkMH</a:t>
            </a:r>
            <a:r>
              <a:rPr i="1" lang="en">
                <a:solidFill>
                  <a:srgbClr val="871094"/>
                </a:solidFill>
                <a:highlight>
                  <a:srgbClr val="FFFFFF"/>
                </a:highlight>
                <a:latin typeface="JetBrains Mono"/>
                <a:ea typeface="JetBrains Mono"/>
                <a:cs typeface="JetBrains Mono"/>
                <a:sym typeface="JetBrains Mono"/>
              </a:rPr>
              <a:t> </a:t>
            </a:r>
            <a:r>
              <a:rPr lang="en">
                <a:solidFill>
                  <a:srgbClr val="080808"/>
                </a:solidFill>
                <a:highlight>
                  <a:srgbClr val="FFFFFF"/>
                </a:highlight>
                <a:latin typeface="JetBrains Mono"/>
                <a:ea typeface="JetBrains Mono"/>
                <a:cs typeface="JetBrains Mono"/>
                <a:sym typeface="JetBrains Mono"/>
              </a:rPr>
              <a:t>= lookup.unreflect(privateBarkMethod)</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privateBarkMH.invoke(dog)</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a:solidFill>
                  <a:srgbClr val="080808"/>
                </a:solidFill>
                <a:highlight>
                  <a:srgbClr val="FFFFFF"/>
                </a:highlight>
              </a:rPr>
              <a:t>private bark!</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5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r>
              <a:rPr lang="en"/>
              <a:t>: example</a:t>
            </a:r>
            <a:endParaRPr/>
          </a:p>
        </p:txBody>
      </p:sp>
      <p:sp>
        <p:nvSpPr>
          <p:cNvPr id="390" name="Google Shape;390;p50"/>
          <p:cNvSpPr txBox="1"/>
          <p:nvPr>
            <p:ph idx="1" type="body"/>
          </p:nvPr>
        </p:nvSpPr>
        <p:spPr>
          <a:xfrm>
            <a:off x="292600" y="1335025"/>
            <a:ext cx="8059800" cy="406800"/>
          </a:xfrm>
          <a:prstGeom prst="rect">
            <a:avLst/>
          </a:prstGeom>
          <a:noFill/>
          <a:ln>
            <a:noFill/>
          </a:ln>
        </p:spPr>
        <p:txBody>
          <a:bodyPr anchorCtr="0" anchor="t" bIns="0" lIns="0" spcFirstLastPara="1" rIns="0" wrap="square" tIns="73150">
            <a:noAutofit/>
          </a:bodyPr>
          <a:lstStyle/>
          <a:p>
            <a:pPr indent="-317500" lvl="0" marL="457200" rtl="0" algn="l">
              <a:lnSpc>
                <a:spcPct val="150000"/>
              </a:lnSpc>
              <a:spcBef>
                <a:spcPts val="0"/>
              </a:spcBef>
              <a:spcAft>
                <a:spcPts val="1000"/>
              </a:spcAft>
              <a:buSzPts val="1400"/>
              <a:buChar char="●"/>
            </a:pPr>
            <a:r>
              <a:rPr lang="en"/>
              <a:t>We can also call any known method:</a:t>
            </a:r>
            <a:endParaRPr>
              <a:latin typeface="JetBrains Mono"/>
              <a:ea typeface="JetBrains Mono"/>
              <a:cs typeface="JetBrains Mono"/>
              <a:sym typeface="JetBrains Mono"/>
            </a:endParaRPr>
          </a:p>
        </p:txBody>
      </p:sp>
      <p:sp>
        <p:nvSpPr>
          <p:cNvPr id="391" name="Google Shape;391;p50"/>
          <p:cNvSpPr txBox="1"/>
          <p:nvPr>
            <p:ph idx="1" type="body"/>
          </p:nvPr>
        </p:nvSpPr>
        <p:spPr>
          <a:xfrm>
            <a:off x="749800" y="1741825"/>
            <a:ext cx="8059800" cy="245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mt = MethodType.methodType(Int::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javaPrimitiveType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mh = lookup.findVirtual(List::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 </a:t>
            </a:r>
            <a:r>
              <a:rPr lang="en">
                <a:solidFill>
                  <a:srgbClr val="067D17"/>
                </a:solidFill>
                <a:highlight>
                  <a:srgbClr val="FFFFFF"/>
                </a:highlight>
                <a:latin typeface="JetBrains Mono"/>
                <a:ea typeface="JetBrains Mono"/>
                <a:cs typeface="JetBrains Mono"/>
                <a:sym typeface="JetBrains Mono"/>
              </a:rPr>
              <a:t>"size"</a:t>
            </a:r>
            <a:r>
              <a:rPr lang="en">
                <a:solidFill>
                  <a:srgbClr val="080808"/>
                </a:solidFill>
                <a:highlight>
                  <a:srgbClr val="FFFFFF"/>
                </a:highlight>
                <a:latin typeface="JetBrains Mono"/>
                <a:ea typeface="JetBrains Mono"/>
                <a:cs typeface="JetBrains Mono"/>
                <a:sym typeface="JetBrains Mono"/>
              </a:rPr>
              <a:t>, mt)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i = mh.invokeExact(</a:t>
            </a:r>
            <a:r>
              <a:rPr i="1" lang="en">
                <a:solidFill>
                  <a:srgbClr val="00627A"/>
                </a:solidFill>
                <a:highlight>
                  <a:srgbClr val="FFFFFF"/>
                </a:highlight>
                <a:latin typeface="JetBrains Mono"/>
                <a:ea typeface="JetBrains Mono"/>
                <a:cs typeface="JetBrains Mono"/>
                <a:sym typeface="JetBrains Mono"/>
              </a:rPr>
              <a:t>listOf</a:t>
            </a:r>
            <a:r>
              <a:rPr lang="en">
                <a:solidFill>
                  <a:srgbClr val="080808"/>
                </a:solidFill>
                <a:highlight>
                  <a:srgbClr val="FFFFFF"/>
                </a:highlight>
                <a:latin typeface="JetBrains Mono"/>
                <a:ea typeface="JetBrains Mono"/>
                <a:cs typeface="JetBrains Mono"/>
                <a:sym typeface="JetBrains Mono"/>
              </a:rPr>
              <a:t>(</a:t>
            </a:r>
            <a:r>
              <a:rPr lang="en">
                <a:solidFill>
                  <a:srgbClr val="1750EB"/>
                </a:solidFill>
                <a:highlight>
                  <a:srgbClr val="FFFFFF"/>
                </a:highlight>
                <a:latin typeface="JetBrains Mono"/>
                <a:ea typeface="JetBrains Mono"/>
                <a:cs typeface="JetBrains Mono"/>
                <a:sym typeface="JetBrains Mono"/>
              </a:rPr>
              <a:t>1</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2</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3</a:t>
            </a: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as </a:t>
            </a:r>
            <a:r>
              <a:rPr lang="en">
                <a:solidFill>
                  <a:srgbClr val="080808"/>
                </a:solidFill>
                <a:highlight>
                  <a:srgbClr val="FFFFFF"/>
                </a:highlight>
                <a:latin typeface="JetBrains Mono"/>
                <a:ea typeface="JetBrains Mono"/>
                <a:cs typeface="JetBrains Mono"/>
                <a:sym typeface="JetBrains Mono"/>
              </a:rPr>
              <a:t>Int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(i)</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rPr>
              <a:t>3</a:t>
            </a:r>
            <a:endParaRPr>
              <a:solidFill>
                <a:srgbClr val="080808"/>
              </a:solidFill>
              <a:highlight>
                <a:srgbClr val="FFFFFF"/>
              </a:highlight>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r>
              <a:rPr lang="en"/>
              <a:t>: example</a:t>
            </a:r>
            <a:endParaRPr/>
          </a:p>
        </p:txBody>
      </p:sp>
      <p:sp>
        <p:nvSpPr>
          <p:cNvPr id="397" name="Google Shape;397;p51"/>
          <p:cNvSpPr txBox="1"/>
          <p:nvPr>
            <p:ph idx="1" type="body"/>
          </p:nvPr>
        </p:nvSpPr>
        <p:spPr>
          <a:xfrm>
            <a:off x="292600" y="1335025"/>
            <a:ext cx="8059800" cy="406800"/>
          </a:xfrm>
          <a:prstGeom prst="rect">
            <a:avLst/>
          </a:prstGeom>
          <a:noFill/>
          <a:ln>
            <a:noFill/>
          </a:ln>
        </p:spPr>
        <p:txBody>
          <a:bodyPr anchorCtr="0" anchor="t" bIns="0" lIns="0" spcFirstLastPara="1" rIns="0" wrap="square" tIns="73150">
            <a:noAutofit/>
          </a:bodyPr>
          <a:lstStyle/>
          <a:p>
            <a:pPr indent="-317500" lvl="0" marL="457200" rtl="0" algn="l">
              <a:lnSpc>
                <a:spcPct val="150000"/>
              </a:lnSpc>
              <a:spcBef>
                <a:spcPts val="0"/>
              </a:spcBef>
              <a:spcAft>
                <a:spcPts val="1000"/>
              </a:spcAft>
              <a:buSzPts val="1400"/>
              <a:buChar char="●"/>
            </a:pPr>
            <a:r>
              <a:rPr lang="en"/>
              <a:t>We can also call any known method:</a:t>
            </a:r>
            <a:endParaRPr>
              <a:latin typeface="JetBrains Mono"/>
              <a:ea typeface="JetBrains Mono"/>
              <a:cs typeface="JetBrains Mono"/>
              <a:sym typeface="JetBrains Mono"/>
            </a:endParaRPr>
          </a:p>
        </p:txBody>
      </p:sp>
      <p:sp>
        <p:nvSpPr>
          <p:cNvPr id="398" name="Google Shape;398;p51"/>
          <p:cNvSpPr txBox="1"/>
          <p:nvPr>
            <p:ph idx="1" type="body"/>
          </p:nvPr>
        </p:nvSpPr>
        <p:spPr>
          <a:xfrm>
            <a:off x="749800" y="1741825"/>
            <a:ext cx="8059800" cy="245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mt = MethodType.methodType(Int::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javaPrimitiveType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mh = lookup.findVirtual(List::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 </a:t>
            </a:r>
            <a:r>
              <a:rPr lang="en">
                <a:solidFill>
                  <a:srgbClr val="067D17"/>
                </a:solidFill>
                <a:highlight>
                  <a:srgbClr val="FFFFFF"/>
                </a:highlight>
                <a:latin typeface="JetBrains Mono"/>
                <a:ea typeface="JetBrains Mono"/>
                <a:cs typeface="JetBrains Mono"/>
                <a:sym typeface="JetBrains Mono"/>
              </a:rPr>
              <a:t>"size"</a:t>
            </a:r>
            <a:r>
              <a:rPr lang="en">
                <a:solidFill>
                  <a:srgbClr val="080808"/>
                </a:solidFill>
                <a:highlight>
                  <a:srgbClr val="FFFFFF"/>
                </a:highlight>
                <a:latin typeface="JetBrains Mono"/>
                <a:ea typeface="JetBrains Mono"/>
                <a:cs typeface="JetBrains Mono"/>
                <a:sym typeface="JetBrains Mono"/>
              </a:rPr>
              <a:t>, mt)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i = mh.invokeExact(</a:t>
            </a:r>
            <a:r>
              <a:rPr i="1" lang="en">
                <a:solidFill>
                  <a:srgbClr val="00627A"/>
                </a:solidFill>
                <a:highlight>
                  <a:srgbClr val="FFFFFF"/>
                </a:highlight>
                <a:latin typeface="JetBrains Mono"/>
                <a:ea typeface="JetBrains Mono"/>
                <a:cs typeface="JetBrains Mono"/>
                <a:sym typeface="JetBrains Mono"/>
              </a:rPr>
              <a:t>listOf</a:t>
            </a:r>
            <a:r>
              <a:rPr lang="en">
                <a:solidFill>
                  <a:srgbClr val="080808"/>
                </a:solidFill>
                <a:highlight>
                  <a:srgbClr val="FFFFFF"/>
                </a:highlight>
                <a:latin typeface="JetBrains Mono"/>
                <a:ea typeface="JetBrains Mono"/>
                <a:cs typeface="JetBrains Mono"/>
                <a:sym typeface="JetBrains Mono"/>
              </a:rPr>
              <a:t>(</a:t>
            </a:r>
            <a:r>
              <a:rPr lang="en">
                <a:solidFill>
                  <a:srgbClr val="1750EB"/>
                </a:solidFill>
                <a:highlight>
                  <a:srgbClr val="FFFFFF"/>
                </a:highlight>
                <a:latin typeface="JetBrains Mono"/>
                <a:ea typeface="JetBrains Mono"/>
                <a:cs typeface="JetBrains Mono"/>
                <a:sym typeface="JetBrains Mono"/>
              </a:rPr>
              <a:t>1</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2</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3</a:t>
            </a: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as </a:t>
            </a:r>
            <a:r>
              <a:rPr lang="en">
                <a:solidFill>
                  <a:srgbClr val="080808"/>
                </a:solidFill>
                <a:highlight>
                  <a:srgbClr val="FFFFFF"/>
                </a:highlight>
                <a:latin typeface="JetBrains Mono"/>
                <a:ea typeface="JetBrains Mono"/>
                <a:cs typeface="JetBrains Mono"/>
                <a:sym typeface="JetBrains Mono"/>
              </a:rPr>
              <a:t>Int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(i)</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a:p>
            <a:pPr indent="0" lvl="0" marL="57150" rtl="0" algn="l">
              <a:lnSpc>
                <a:spcPct val="107916"/>
              </a:lnSpc>
              <a:spcBef>
                <a:spcPts val="0"/>
              </a:spcBef>
              <a:spcAft>
                <a:spcPts val="0"/>
              </a:spcAft>
              <a:buClr>
                <a:schemeClr val="dk1"/>
              </a:buClr>
              <a:buSzPts val="1100"/>
              <a:buFont typeface="Arial"/>
              <a:buNone/>
            </a:pPr>
            <a:r>
              <a:rPr lang="en">
                <a:solidFill>
                  <a:srgbClr val="080808"/>
                </a:solidFill>
              </a:rPr>
              <a:t>In</a:t>
            </a:r>
            <a:r>
              <a:rPr lang="en">
                <a:solidFill>
                  <a:srgbClr val="080808"/>
                </a:solidFill>
              </a:rPr>
              <a:t> fact, </a:t>
            </a:r>
            <a:r>
              <a:rPr lang="en">
                <a:solidFill>
                  <a:srgbClr val="080808"/>
                </a:solidFill>
                <a:latin typeface="JetBrains Mono"/>
                <a:ea typeface="JetBrains Mono"/>
                <a:cs typeface="JetBrains Mono"/>
                <a:sym typeface="JetBrains Mono"/>
              </a:rPr>
              <a:t>invokeExact</a:t>
            </a:r>
            <a:r>
              <a:rPr lang="en">
                <a:solidFill>
                  <a:srgbClr val="080808"/>
                </a:solidFill>
              </a:rPr>
              <a:t> </a:t>
            </a:r>
            <a:r>
              <a:rPr lang="en">
                <a:solidFill>
                  <a:srgbClr val="080808"/>
                </a:solidFill>
              </a:rPr>
              <a:t>provide neither casting to the expected return class nor any conversions (like boxing/unboxing).</a:t>
            </a:r>
            <a:endParaRPr>
              <a:solidFill>
                <a:srgbClr val="0033B3"/>
              </a:solidFill>
              <a:highlight>
                <a:srgbClr val="FFFFFF"/>
              </a:highlight>
              <a:latin typeface="JetBrains Mono"/>
              <a:ea typeface="JetBrains Mono"/>
              <a:cs typeface="JetBrains Mono"/>
              <a:sym typeface="JetBrains Mono"/>
            </a:endParaRPr>
          </a:p>
        </p:txBody>
      </p:sp>
      <p:sp>
        <p:nvSpPr>
          <p:cNvPr id="399" name="Google Shape;399;p51"/>
          <p:cNvSpPr/>
          <p:nvPr/>
        </p:nvSpPr>
        <p:spPr>
          <a:xfrm>
            <a:off x="732300" y="2285992"/>
            <a:ext cx="4997700" cy="247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latin typeface="JetBrains Mono"/>
                <a:ea typeface="JetBrains Mono"/>
                <a:cs typeface="JetBrains Mono"/>
                <a:sym typeface="JetBrains Mono"/>
              </a:rPr>
              <a:t>MethodHandles</a:t>
            </a:r>
            <a:r>
              <a:rPr lang="en"/>
              <a:t>: example</a:t>
            </a:r>
            <a:endParaRPr/>
          </a:p>
        </p:txBody>
      </p:sp>
      <p:sp>
        <p:nvSpPr>
          <p:cNvPr id="405" name="Google Shape;405;p52"/>
          <p:cNvSpPr txBox="1"/>
          <p:nvPr>
            <p:ph idx="1" type="body"/>
          </p:nvPr>
        </p:nvSpPr>
        <p:spPr>
          <a:xfrm>
            <a:off x="292600" y="1335025"/>
            <a:ext cx="8059800" cy="406800"/>
          </a:xfrm>
          <a:prstGeom prst="rect">
            <a:avLst/>
          </a:prstGeom>
          <a:noFill/>
          <a:ln>
            <a:noFill/>
          </a:ln>
        </p:spPr>
        <p:txBody>
          <a:bodyPr anchorCtr="0" anchor="t" bIns="0" lIns="0" spcFirstLastPara="1" rIns="0" wrap="square" tIns="73150">
            <a:noAutofit/>
          </a:bodyPr>
          <a:lstStyle/>
          <a:p>
            <a:pPr indent="-317500" lvl="0" marL="457200" rtl="0" algn="l">
              <a:lnSpc>
                <a:spcPct val="150000"/>
              </a:lnSpc>
              <a:spcBef>
                <a:spcPts val="0"/>
              </a:spcBef>
              <a:spcAft>
                <a:spcPts val="1000"/>
              </a:spcAft>
              <a:buSzPts val="1400"/>
              <a:buChar char="●"/>
            </a:pPr>
            <a:r>
              <a:rPr lang="en"/>
              <a:t>We can also call any known method:</a:t>
            </a:r>
            <a:endParaRPr>
              <a:latin typeface="JetBrains Mono"/>
              <a:ea typeface="JetBrains Mono"/>
              <a:cs typeface="JetBrains Mono"/>
              <a:sym typeface="JetBrains Mono"/>
            </a:endParaRPr>
          </a:p>
        </p:txBody>
      </p:sp>
      <p:sp>
        <p:nvSpPr>
          <p:cNvPr id="406" name="Google Shape;406;p52"/>
          <p:cNvSpPr txBox="1"/>
          <p:nvPr>
            <p:ph idx="1" type="body"/>
          </p:nvPr>
        </p:nvSpPr>
        <p:spPr>
          <a:xfrm>
            <a:off x="749800" y="1741825"/>
            <a:ext cx="8059800" cy="245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mt = MethodType.methodType(Int::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javaPrimitiveType</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mh = lookup.findVirtual(List::</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lang="en">
                <a:solidFill>
                  <a:srgbClr val="080808"/>
                </a:solidFill>
                <a:highlight>
                  <a:srgbClr val="FFFFFF"/>
                </a:highlight>
                <a:latin typeface="JetBrains Mono"/>
                <a:ea typeface="JetBrains Mono"/>
                <a:cs typeface="JetBrains Mono"/>
                <a:sym typeface="JetBrains Mono"/>
              </a:rPr>
              <a:t>, </a:t>
            </a:r>
            <a:r>
              <a:rPr lang="en">
                <a:solidFill>
                  <a:srgbClr val="067D17"/>
                </a:solidFill>
                <a:highlight>
                  <a:srgbClr val="FFFFFF"/>
                </a:highlight>
                <a:latin typeface="JetBrains Mono"/>
                <a:ea typeface="JetBrains Mono"/>
                <a:cs typeface="JetBrains Mono"/>
                <a:sym typeface="JetBrains Mono"/>
              </a:rPr>
              <a:t>"size"</a:t>
            </a:r>
            <a:r>
              <a:rPr lang="en">
                <a:solidFill>
                  <a:srgbClr val="080808"/>
                </a:solidFill>
                <a:highlight>
                  <a:srgbClr val="FFFFFF"/>
                </a:highlight>
                <a:latin typeface="JetBrains Mono"/>
                <a:ea typeface="JetBrains Mono"/>
                <a:cs typeface="JetBrains Mono"/>
                <a:sym typeface="JetBrains Mono"/>
              </a:rPr>
              <a:t>, mt)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val </a:t>
            </a:r>
            <a:r>
              <a:rPr lang="en">
                <a:solidFill>
                  <a:srgbClr val="080808"/>
                </a:solidFill>
                <a:highlight>
                  <a:srgbClr val="FFFFFF"/>
                </a:highlight>
                <a:latin typeface="JetBrains Mono"/>
                <a:ea typeface="JetBrains Mono"/>
                <a:cs typeface="JetBrains Mono"/>
                <a:sym typeface="JetBrains Mono"/>
              </a:rPr>
              <a:t>i = mh.invokeExact(</a:t>
            </a:r>
            <a:r>
              <a:rPr i="1" lang="en">
                <a:solidFill>
                  <a:srgbClr val="00627A"/>
                </a:solidFill>
                <a:highlight>
                  <a:srgbClr val="FFFFFF"/>
                </a:highlight>
                <a:latin typeface="JetBrains Mono"/>
                <a:ea typeface="JetBrains Mono"/>
                <a:cs typeface="JetBrains Mono"/>
                <a:sym typeface="JetBrains Mono"/>
              </a:rPr>
              <a:t>arrayOf</a:t>
            </a:r>
            <a:r>
              <a:rPr lang="en">
                <a:solidFill>
                  <a:srgbClr val="080808"/>
                </a:solidFill>
                <a:highlight>
                  <a:srgbClr val="FFFFFF"/>
                </a:highlight>
                <a:latin typeface="JetBrains Mono"/>
                <a:ea typeface="JetBrains Mono"/>
                <a:cs typeface="JetBrains Mono"/>
                <a:sym typeface="JetBrains Mono"/>
              </a:rPr>
              <a:t>(</a:t>
            </a:r>
            <a:r>
              <a:rPr lang="en">
                <a:solidFill>
                  <a:srgbClr val="1750EB"/>
                </a:solidFill>
                <a:highlight>
                  <a:srgbClr val="FFFFFF"/>
                </a:highlight>
                <a:latin typeface="JetBrains Mono"/>
                <a:ea typeface="JetBrains Mono"/>
                <a:cs typeface="JetBrains Mono"/>
                <a:sym typeface="JetBrains Mono"/>
              </a:rPr>
              <a:t>1</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2</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3</a:t>
            </a: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as </a:t>
            </a:r>
            <a:r>
              <a:rPr lang="en">
                <a:solidFill>
                  <a:srgbClr val="080808"/>
                </a:solidFill>
                <a:highlight>
                  <a:srgbClr val="FFFFFF"/>
                </a:highlight>
                <a:latin typeface="JetBrains Mono"/>
                <a:ea typeface="JetBrains Mono"/>
                <a:cs typeface="JetBrains Mono"/>
                <a:sym typeface="JetBrains Mono"/>
              </a:rPr>
              <a:t>Int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(i)</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A31515"/>
                </a:solidFill>
                <a:highlight>
                  <a:srgbClr val="FFFFFF"/>
                </a:highlight>
              </a:rPr>
              <a:t>Exception in thread "main" java.lang.invoke.WrongMethodTypeException: expected (List)int but found (Integer[])int </a:t>
            </a:r>
            <a:br>
              <a:rPr lang="en" sz="1100">
                <a:solidFill>
                  <a:srgbClr val="A31515"/>
                </a:solidFill>
                <a:highlight>
                  <a:srgbClr val="FFFFFF"/>
                </a:highlight>
              </a:rPr>
            </a:br>
            <a:r>
              <a:rPr lang="en" sz="1100">
                <a:solidFill>
                  <a:srgbClr val="A31515"/>
                </a:solidFill>
                <a:highlight>
                  <a:srgbClr val="FFFFFF"/>
                </a:highlight>
              </a:rPr>
              <a:t>	at java.base/java.lang.invoke.Invokers.newWrongMethodTypeException(Invokers.java:523) </a:t>
            </a:r>
            <a:br>
              <a:rPr lang="en" sz="1100">
                <a:solidFill>
                  <a:srgbClr val="A31515"/>
                </a:solidFill>
                <a:highlight>
                  <a:srgbClr val="FFFFFF"/>
                </a:highlight>
              </a:rPr>
            </a:br>
            <a:r>
              <a:rPr lang="en" sz="1100">
                <a:solidFill>
                  <a:srgbClr val="A31515"/>
                </a:solidFill>
                <a:highlight>
                  <a:srgbClr val="FFFFFF"/>
                </a:highlight>
              </a:rPr>
              <a:t>	at java.base/java.lang.invoke.Invokers.checkExactType(Invokers.java:532) </a:t>
            </a:r>
            <a:br>
              <a:rPr lang="en" sz="1100">
                <a:solidFill>
                  <a:srgbClr val="A31515"/>
                </a:solidFill>
                <a:highlight>
                  <a:srgbClr val="FFFFFF"/>
                </a:highlight>
              </a:rPr>
            </a:br>
            <a:r>
              <a:rPr lang="en" sz="1100">
                <a:solidFill>
                  <a:srgbClr val="A31515"/>
                </a:solidFill>
                <a:highlight>
                  <a:srgbClr val="FFFFFF"/>
                </a:highlight>
              </a:rPr>
              <a:t>	at MainKt.main(Main.kt:71)</a:t>
            </a:r>
            <a:endParaRPr sz="1100">
              <a:solidFill>
                <a:srgbClr val="A31515"/>
              </a:solidFill>
              <a:highlight>
                <a:srgbClr val="FFFFFF"/>
              </a:highlight>
            </a:endParaRPr>
          </a:p>
          <a:p>
            <a:pPr indent="0" lvl="0" marL="0" rtl="0" algn="l">
              <a:lnSpc>
                <a:spcPct val="115000"/>
              </a:lnSpc>
              <a:spcBef>
                <a:spcPts val="0"/>
              </a:spcBef>
              <a:spcAft>
                <a:spcPts val="0"/>
              </a:spcAft>
              <a:buSzPts val="1400"/>
              <a:buNone/>
            </a:pPr>
            <a:r>
              <a:t/>
            </a:r>
            <a:endParaRPr>
              <a:solidFill>
                <a:srgbClr val="0033B3"/>
              </a:solidFill>
              <a:highlight>
                <a:srgbClr val="FFFFFF"/>
              </a:highlight>
              <a:latin typeface="JetBrains Mono"/>
              <a:ea typeface="JetBrains Mono"/>
              <a:cs typeface="JetBrains Mono"/>
              <a:sym typeface="JetBrains Mono"/>
            </a:endParaRPr>
          </a:p>
        </p:txBody>
      </p:sp>
      <p:sp>
        <p:nvSpPr>
          <p:cNvPr id="407" name="Google Shape;407;p52"/>
          <p:cNvSpPr/>
          <p:nvPr/>
        </p:nvSpPr>
        <p:spPr>
          <a:xfrm>
            <a:off x="3176654" y="2286000"/>
            <a:ext cx="791700" cy="2475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Takeaways</a:t>
            </a:r>
            <a:endParaRPr/>
          </a:p>
        </p:txBody>
      </p:sp>
      <p:sp>
        <p:nvSpPr>
          <p:cNvPr id="413" name="Google Shape;413;p53"/>
          <p:cNvSpPr txBox="1"/>
          <p:nvPr>
            <p:ph idx="1" type="body"/>
          </p:nvPr>
        </p:nvSpPr>
        <p:spPr>
          <a:xfrm>
            <a:off x="292600" y="1335025"/>
            <a:ext cx="8059800" cy="2870700"/>
          </a:xfrm>
          <a:prstGeom prst="rect">
            <a:avLst/>
          </a:prstGeom>
          <a:noFill/>
          <a:ln>
            <a:noFill/>
          </a:ln>
        </p:spPr>
        <p:txBody>
          <a:bodyPr anchorCtr="0" anchor="t" bIns="0" lIns="0" spcFirstLastPara="1" rIns="0" wrap="square" tIns="73150">
            <a:noAutofit/>
          </a:bodyPr>
          <a:lstStyle/>
          <a:p>
            <a:pPr indent="-317500" lvl="0" marL="457200" rtl="0" algn="l">
              <a:lnSpc>
                <a:spcPct val="107916"/>
              </a:lnSpc>
              <a:spcBef>
                <a:spcPts val="0"/>
              </a:spcBef>
              <a:spcAft>
                <a:spcPts val="0"/>
              </a:spcAft>
              <a:buSzPts val="1400"/>
              <a:buFont typeface="Arial"/>
              <a:buChar char="●"/>
            </a:pPr>
            <a:r>
              <a:rPr lang="en"/>
              <a:t>If you have the opportunity to solve a problem without reflection, do it. </a:t>
            </a:r>
            <a:endParaRPr/>
          </a:p>
          <a:p>
            <a:pPr indent="-317500" lvl="0" marL="457200" rtl="0" algn="l">
              <a:lnSpc>
                <a:spcPct val="150000"/>
              </a:lnSpc>
              <a:spcBef>
                <a:spcPts val="1260"/>
              </a:spcBef>
              <a:spcAft>
                <a:spcPts val="0"/>
              </a:spcAft>
              <a:buSzPts val="1400"/>
              <a:buFont typeface="Arial"/>
              <a:buChar char="●"/>
            </a:pPr>
            <a:r>
              <a:rPr lang="en"/>
              <a:t>If you can't solve a problem without reflection, consider alternatives like MethodHandler. </a:t>
            </a:r>
            <a:endParaRPr/>
          </a:p>
          <a:p>
            <a:pPr indent="-317500" lvl="0" marL="457200" rtl="0" algn="l">
              <a:lnSpc>
                <a:spcPct val="107916"/>
              </a:lnSpc>
              <a:spcBef>
                <a:spcPts val="695"/>
              </a:spcBef>
              <a:spcAft>
                <a:spcPts val="0"/>
              </a:spcAft>
              <a:buSzPts val="1400"/>
              <a:buFont typeface="Arial"/>
              <a:buChar char="●"/>
            </a:pPr>
            <a:r>
              <a:rPr lang="en"/>
              <a:t>The Java Reflection API can be awkward to use, consider using Kotlin reflection instead. </a:t>
            </a:r>
            <a:endParaRPr/>
          </a:p>
          <a:p>
            <a:pPr indent="-317500" lvl="0" marL="457200" rtl="0" algn="l">
              <a:lnSpc>
                <a:spcPct val="107916"/>
              </a:lnSpc>
              <a:spcBef>
                <a:spcPts val="1260"/>
              </a:spcBef>
              <a:spcAft>
                <a:spcPts val="0"/>
              </a:spcAft>
              <a:buSzPts val="1400"/>
              <a:buFont typeface="Arial"/>
              <a:buChar char="●"/>
            </a:pPr>
            <a:r>
              <a:rPr lang="en"/>
              <a:t>Be prepared to catch very strange and unusual bugs! :)</a:t>
            </a:r>
            <a:endParaRPr/>
          </a:p>
          <a:p>
            <a:pPr indent="0" lvl="0" marL="0" rtl="0" algn="l">
              <a:lnSpc>
                <a:spcPct val="150000"/>
              </a:lnSpc>
              <a:spcBef>
                <a:spcPts val="0"/>
              </a:spcBef>
              <a:spcAft>
                <a:spcPts val="1000"/>
              </a:spcAft>
              <a:buSzPts val="1400"/>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417" name="Shape 417"/>
        <p:cNvGrpSpPr/>
        <p:nvPr/>
      </p:nvGrpSpPr>
      <p:grpSpPr>
        <a:xfrm>
          <a:off x="0" y="0"/>
          <a:ext cx="0" cy="0"/>
          <a:chOff x="0" y="0"/>
          <a:chExt cx="0" cy="0"/>
        </a:xfrm>
      </p:grpSpPr>
      <p:sp>
        <p:nvSpPr>
          <p:cNvPr id="418" name="Google Shape;418;p54"/>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marR="0" rtl="0" algn="l">
              <a:lnSpc>
                <a:spcPct val="85000"/>
              </a:lnSpc>
              <a:spcBef>
                <a:spcPts val="0"/>
              </a:spcBef>
              <a:spcAft>
                <a:spcPts val="0"/>
              </a:spcAft>
              <a:buClr>
                <a:schemeClr val="dk1"/>
              </a:buClr>
              <a:buSzPts val="1100"/>
              <a:buFont typeface="Arial"/>
              <a:buNone/>
            </a:pPr>
            <a:r>
              <a:rPr b="0" i="0" lang="en" sz="4800" u="none" cap="none" strike="noStrike">
                <a:solidFill>
                  <a:schemeClr val="lt1"/>
                </a:solidFill>
                <a:latin typeface="Inter"/>
                <a:ea typeface="Inter"/>
                <a:cs typeface="Inter"/>
                <a:sym typeface="Inter"/>
              </a:rPr>
              <a:t>Thanks!</a:t>
            </a:r>
            <a:endParaRPr b="0" i="0" sz="4800" u="none" cap="none" strike="noStrike">
              <a:solidFill>
                <a:schemeClr val="lt1"/>
              </a:solidFill>
              <a:latin typeface="Inter"/>
              <a:ea typeface="Inter"/>
              <a:cs typeface="Inter"/>
              <a:sym typeface="Inter"/>
            </a:endParaRPr>
          </a:p>
          <a:p>
            <a:pPr indent="0" lvl="0" marL="0" marR="0" rtl="0" algn="l">
              <a:lnSpc>
                <a:spcPct val="85000"/>
              </a:lnSpc>
              <a:spcBef>
                <a:spcPts val="0"/>
              </a:spcBef>
              <a:spcAft>
                <a:spcPts val="0"/>
              </a:spcAft>
              <a:buClr>
                <a:schemeClr val="dk1"/>
              </a:buClr>
              <a:buSzPts val="1100"/>
              <a:buFont typeface="Arial"/>
              <a:buNone/>
            </a:pPr>
            <a:r>
              <a:t/>
            </a:r>
            <a:endParaRPr b="0" i="0" sz="4800" u="none" cap="none" strike="noStrike">
              <a:solidFill>
                <a:srgbClr val="FFFFFF"/>
              </a:solidFill>
              <a:latin typeface="Inter"/>
              <a:ea typeface="Inter"/>
              <a:cs typeface="Inter"/>
              <a:sym typeface="Inter"/>
            </a:endParaRPr>
          </a:p>
        </p:txBody>
      </p:sp>
      <p:sp>
        <p:nvSpPr>
          <p:cNvPr id="419" name="Google Shape;419;p54">
            <a:hlinkClick r:id="rId3"/>
          </p:cNvPr>
          <p:cNvSpPr txBox="1"/>
          <p:nvPr/>
        </p:nvSpPr>
        <p:spPr>
          <a:xfrm>
            <a:off x="315075" y="4469150"/>
            <a:ext cx="2166600" cy="451200"/>
          </a:xfrm>
          <a:prstGeom prst="rect">
            <a:avLst/>
          </a:prstGeom>
          <a:noFill/>
          <a:ln>
            <a:noFill/>
          </a:ln>
        </p:spPr>
        <p:txBody>
          <a:bodyPr anchorCtr="0" anchor="b" bIns="91425" lIns="91425" spcFirstLastPara="1" rIns="91425" wrap="square" tIns="91425">
            <a:noAutofit/>
          </a:bodyPr>
          <a:lstStyle/>
          <a:p>
            <a:pPr indent="0" lvl="0" marL="0" marR="0" rtl="0" algn="l">
              <a:lnSpc>
                <a:spcPct val="105000"/>
              </a:lnSpc>
              <a:spcBef>
                <a:spcPts val="0"/>
              </a:spcBef>
              <a:spcAft>
                <a:spcPts val="0"/>
              </a:spcAft>
              <a:buClr>
                <a:srgbClr val="000000"/>
              </a:buClr>
              <a:buSzPts val="1700"/>
              <a:buFont typeface="Arial"/>
              <a:buNone/>
            </a:pPr>
            <a:r>
              <a:rPr b="0" i="0" lang="en" sz="1700" u="none" cap="none" strike="noStrike">
                <a:solidFill>
                  <a:srgbClr val="FFFFFF"/>
                </a:solidFill>
                <a:latin typeface="Inter"/>
                <a:ea typeface="Inter"/>
                <a:cs typeface="Inter"/>
                <a:sym typeface="Inter"/>
              </a:rPr>
              <a:t>@kotlin</a:t>
            </a:r>
            <a:endParaRPr b="0" i="0" sz="1700" u="none" cap="none" strike="noStrike">
              <a:solidFill>
                <a:srgbClr val="FFFFFF"/>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fields</a:t>
            </a:r>
            <a:endParaRPr/>
          </a:p>
        </p:txBody>
      </p:sp>
      <p:sp>
        <p:nvSpPr>
          <p:cNvPr id="67" name="Google Shape;67;p14"/>
          <p:cNvSpPr txBox="1"/>
          <p:nvPr>
            <p:ph idx="1" type="body"/>
          </p:nvPr>
        </p:nvSpPr>
        <p:spPr>
          <a:xfrm>
            <a:off x="292600" y="1335025"/>
            <a:ext cx="8419800" cy="19653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fields:</a:t>
            </a:r>
            <a:endParaRPr/>
          </a:p>
          <a:p>
            <a:pPr indent="0" lvl="0" marL="0" rtl="0" algn="l">
              <a:lnSpc>
                <a:spcPct val="115000"/>
              </a:lnSpc>
              <a:spcBef>
                <a:spcPts val="1000"/>
              </a:spcBef>
              <a:spcAft>
                <a:spcPts val="0"/>
              </a:spcAft>
              <a:buSzPts val="1400"/>
              <a:buNone/>
            </a:pPr>
            <a:r>
              <a:t/>
            </a:r>
            <a:endParaRPr/>
          </a:p>
          <a:p>
            <a:pPr indent="0" lvl="0" marL="0" rtl="0" algn="l">
              <a:lnSpc>
                <a:spcPct val="115000"/>
              </a:lnSpc>
              <a:spcBef>
                <a:spcPts val="1000"/>
              </a:spcBef>
              <a:spcAft>
                <a:spcPts val="0"/>
              </a:spcAft>
              <a:buClr>
                <a:schemeClr val="dk1"/>
              </a:buClr>
              <a:buSzPts val="1100"/>
              <a:buFont typeface="Arial"/>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"Fields:"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a:t>But the result is an empty list!</a:t>
            </a:r>
            <a:endParaRPr>
              <a:solidFill>
                <a:srgbClr val="080808"/>
              </a:solidFill>
              <a:highlight>
                <a:srgbClr val="FFFFFF"/>
              </a:highlight>
            </a:endParaRPr>
          </a:p>
          <a:p>
            <a:pPr indent="0" lvl="0" marL="0" rtl="0" algn="l">
              <a:lnSpc>
                <a:spcPct val="115000"/>
              </a:lnSpc>
              <a:spcBef>
                <a:spcPts val="1000"/>
              </a:spcBef>
              <a:spcAft>
                <a:spcPts val="1000"/>
              </a:spcAft>
              <a:buSzPts val="1400"/>
              <a:buNone/>
            </a:pPr>
            <a:r>
              <a:t/>
            </a:r>
            <a:endParaRPr/>
          </a:p>
        </p:txBody>
      </p:sp>
      <p:grpSp>
        <p:nvGrpSpPr>
          <p:cNvPr id="68" name="Google Shape;68;p14"/>
          <p:cNvGrpSpPr/>
          <p:nvPr/>
        </p:nvGrpSpPr>
        <p:grpSpPr>
          <a:xfrm>
            <a:off x="3729900" y="3191075"/>
            <a:ext cx="5297450" cy="1801225"/>
            <a:chOff x="3729900" y="3191075"/>
            <a:chExt cx="5297450" cy="1801225"/>
          </a:xfrm>
        </p:grpSpPr>
        <p:sp>
          <p:nvSpPr>
            <p:cNvPr id="69" name="Google Shape;69;p14"/>
            <p:cNvSpPr txBox="1"/>
            <p:nvPr/>
          </p:nvSpPr>
          <p:spPr>
            <a:xfrm>
              <a:off x="3900050" y="3245400"/>
              <a:ext cx="5127300" cy="17469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033B3"/>
                  </a:solidFill>
                  <a:latin typeface="JetBrains Mono"/>
                  <a:ea typeface="JetBrains Mono"/>
                  <a:cs typeface="JetBrains Mono"/>
                  <a:sym typeface="JetBrains Mono"/>
                </a:rPr>
                <a:t>class </a:t>
              </a:r>
              <a:r>
                <a:rPr b="0" i="0" lang="en" sz="1400" u="none" cap="none" strike="noStrike">
                  <a:solidFill>
                    <a:schemeClr val="dk1"/>
                  </a:solidFill>
                  <a:latin typeface="JetBrains Mono"/>
                  <a:ea typeface="JetBrains Mono"/>
                  <a:cs typeface="JetBrains Mono"/>
                  <a:sym typeface="JetBrains Mono"/>
                </a:rPr>
                <a:t>Dog</a:t>
              </a:r>
              <a:r>
                <a:rPr b="0" i="0" lang="en" sz="1400" u="none" cap="none" strike="noStrike">
                  <a:solidFill>
                    <a:srgbClr val="080808"/>
                  </a:solidFill>
                  <a:latin typeface="JetBrains Mono"/>
                  <a:ea typeface="JetBrains Mono"/>
                  <a:cs typeface="JetBrains Mono"/>
                  <a:sym typeface="JetBrains Mono"/>
                </a:rPr>
                <a:t>(</a:t>
              </a:r>
              <a:r>
                <a:rPr b="0" i="0" lang="en" sz="1400" u="none" cap="none" strike="noStrike">
                  <a:solidFill>
                    <a:srgbClr val="0033B3"/>
                  </a:solidFill>
                  <a:latin typeface="JetBrains Mono"/>
                  <a:ea typeface="JetBrains Mono"/>
                  <a:cs typeface="JetBrains Mono"/>
                  <a:sym typeface="JetBrains Mono"/>
                </a:rPr>
                <a:t>val </a:t>
              </a:r>
              <a:r>
                <a:rPr b="0" i="0" lang="en" sz="1400" u="none" cap="none" strike="noStrike">
                  <a:solidFill>
                    <a:srgbClr val="871094"/>
                  </a:solidFill>
                  <a:latin typeface="JetBrains Mono"/>
                  <a:ea typeface="JetBrains Mono"/>
                  <a:cs typeface="JetBrains Mono"/>
                  <a:sym typeface="JetBrains Mono"/>
                </a:rPr>
                <a:t>name</a:t>
              </a:r>
              <a:r>
                <a:rPr b="0" i="0" lang="en" sz="1400" u="none" cap="none" strike="noStrike">
                  <a:solidFill>
                    <a:srgbClr val="080808"/>
                  </a:solidFill>
                  <a:latin typeface="JetBrains Mono"/>
                  <a:ea typeface="JetBrains Mono"/>
                  <a:cs typeface="JetBrains Mono"/>
                  <a:sym typeface="JetBrains Mono"/>
                </a:rPr>
                <a:t>: </a:t>
              </a:r>
              <a:r>
                <a:rPr b="0" i="0" lang="en" sz="1400" u="none" cap="none" strike="noStrike">
                  <a:solidFill>
                    <a:schemeClr val="dk1"/>
                  </a:solidFill>
                  <a:latin typeface="JetBrains Mono"/>
                  <a:ea typeface="JetBrains Mono"/>
                  <a:cs typeface="JetBrains Mono"/>
                  <a:sym typeface="JetBrains Mono"/>
                </a:rPr>
                <a:t>String</a:t>
              </a:r>
              <a:r>
                <a:rPr b="0" i="0" lang="en" sz="1400" u="none" cap="none" strike="noStrike">
                  <a:solidFill>
                    <a:srgbClr val="080808"/>
                  </a:solidFill>
                  <a:latin typeface="JetBrains Mono"/>
                  <a:ea typeface="JetBrains Mono"/>
                  <a:cs typeface="JetBrains Mono"/>
                  <a:sym typeface="JetBrains Mono"/>
                </a:rPr>
                <a:t>, </a:t>
              </a:r>
              <a:r>
                <a:rPr b="0" i="0" lang="en" sz="1400" u="none" cap="none" strike="noStrike">
                  <a:solidFill>
                    <a:srgbClr val="0033B3"/>
                  </a:solidFill>
                  <a:latin typeface="JetBrains Mono"/>
                  <a:ea typeface="JetBrains Mono"/>
                  <a:cs typeface="JetBrains Mono"/>
                  <a:sym typeface="JetBrains Mono"/>
                </a:rPr>
                <a:t>var </a:t>
              </a:r>
              <a:r>
                <a:rPr b="0" i="0" lang="en" sz="1400" u="none" cap="none" strike="noStrike">
                  <a:solidFill>
                    <a:srgbClr val="871094"/>
                  </a:solidFill>
                  <a:latin typeface="JetBrains Mono"/>
                  <a:ea typeface="JetBrains Mono"/>
                  <a:cs typeface="JetBrains Mono"/>
                  <a:sym typeface="JetBrains Mono"/>
                </a:rPr>
                <a:t>age</a:t>
              </a:r>
              <a:r>
                <a:rPr b="0" i="0" lang="en" sz="1400" u="none" cap="none" strike="noStrike">
                  <a:solidFill>
                    <a:srgbClr val="080808"/>
                  </a:solidFill>
                  <a:latin typeface="JetBrains Mono"/>
                  <a:ea typeface="JetBrains Mono"/>
                  <a:cs typeface="JetBrains Mono"/>
                  <a:sym typeface="JetBrains Mono"/>
                </a:rPr>
                <a:t>: </a:t>
              </a:r>
              <a:r>
                <a:rPr b="0" i="0" lang="en" sz="1400" u="none" cap="none" strike="noStrike">
                  <a:solidFill>
                    <a:schemeClr val="dk1"/>
                  </a:solidFill>
                  <a:latin typeface="JetBrains Mono"/>
                  <a:ea typeface="JetBrains Mono"/>
                  <a:cs typeface="JetBrains Mono"/>
                  <a:sym typeface="JetBrains Mono"/>
                </a:rPr>
                <a:t>Int</a:t>
              </a:r>
              <a:r>
                <a:rPr b="0" i="0" lang="en" sz="1400" u="none" cap="none" strike="noStrike">
                  <a:solidFill>
                    <a:srgbClr val="080808"/>
                  </a:solidFill>
                  <a:latin typeface="JetBrains Mono"/>
                  <a:ea typeface="JetBrains Mono"/>
                  <a:cs typeface="JetBrains Mono"/>
                  <a:sym typeface="JetBrains Mono"/>
                </a:rPr>
                <a:t>) {</a:t>
              </a:r>
              <a:endParaRPr b="0" i="0" sz="14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80808"/>
                  </a:solidFill>
                  <a:latin typeface="JetBrains Mono"/>
                  <a:ea typeface="JetBrains Mono"/>
                  <a:cs typeface="JetBrains Mono"/>
                  <a:sym typeface="JetBrains Mono"/>
                </a:rPr>
                <a:t>   </a:t>
              </a:r>
              <a:r>
                <a:rPr b="0" i="0" lang="en" sz="1400" u="none" cap="none" strike="noStrike">
                  <a:solidFill>
                    <a:srgbClr val="0033B3"/>
                  </a:solidFill>
                  <a:latin typeface="JetBrains Mono"/>
                  <a:ea typeface="JetBrains Mono"/>
                  <a:cs typeface="JetBrains Mono"/>
                  <a:sym typeface="JetBrains Mono"/>
                </a:rPr>
                <a:t>fun </a:t>
              </a:r>
              <a:r>
                <a:rPr b="0" i="0" lang="en" sz="1400" u="none" cap="none" strike="noStrike">
                  <a:solidFill>
                    <a:srgbClr val="00627A"/>
                  </a:solidFill>
                  <a:latin typeface="JetBrains Mono"/>
                  <a:ea typeface="JetBrains Mono"/>
                  <a:cs typeface="JetBrains Mono"/>
                  <a:sym typeface="JetBrains Mono"/>
                </a:rPr>
                <a:t>bark</a:t>
              </a:r>
              <a:r>
                <a:rPr b="0" i="0" lang="en" sz="1400" u="none" cap="none" strike="noStrike">
                  <a:solidFill>
                    <a:srgbClr val="080808"/>
                  </a:solidFill>
                  <a:latin typeface="JetBrains Mono"/>
                  <a:ea typeface="JetBrains Mono"/>
                  <a:cs typeface="JetBrains Mono"/>
                  <a:sym typeface="JetBrains Mono"/>
                </a:rPr>
                <a:t>() = </a:t>
              </a:r>
              <a:r>
                <a:rPr b="0" i="1" lang="en" sz="1400" u="none" cap="none" strike="noStrike">
                  <a:solidFill>
                    <a:srgbClr val="00627A"/>
                  </a:solidFill>
                  <a:latin typeface="JetBrains Mono"/>
                  <a:ea typeface="JetBrains Mono"/>
                  <a:cs typeface="JetBrains Mono"/>
                  <a:sym typeface="JetBrains Mono"/>
                </a:rPr>
                <a:t>println</a:t>
              </a:r>
              <a:r>
                <a:rPr b="0" i="0" lang="en" sz="1400" u="none" cap="none" strike="noStrike">
                  <a:solidFill>
                    <a:srgbClr val="080808"/>
                  </a:solidFill>
                  <a:latin typeface="JetBrains Mono"/>
                  <a:ea typeface="JetBrains Mono"/>
                  <a:cs typeface="JetBrains Mono"/>
                  <a:sym typeface="JetBrains Mono"/>
                </a:rPr>
                <a:t>(</a:t>
              </a:r>
              <a:r>
                <a:rPr b="0" i="0" lang="en" sz="1400" u="none" cap="none" strike="noStrike">
                  <a:solidFill>
                    <a:srgbClr val="067D17"/>
                  </a:solidFill>
                  <a:latin typeface="JetBrains Mono"/>
                  <a:ea typeface="JetBrains Mono"/>
                  <a:cs typeface="JetBrains Mono"/>
                  <a:sym typeface="JetBrains Mono"/>
                </a:rPr>
                <a:t>"bark"</a:t>
              </a:r>
              <a:r>
                <a:rPr b="0" i="0" lang="en" sz="1400" u="none" cap="none" strike="noStrike">
                  <a:solidFill>
                    <a:srgbClr val="080808"/>
                  </a:solidFill>
                  <a:latin typeface="JetBrains Mono"/>
                  <a:ea typeface="JetBrains Mono"/>
                  <a:cs typeface="JetBrains Mono"/>
                  <a:sym typeface="JetBrains Mono"/>
                </a:rPr>
                <a:t>)</a:t>
              </a:r>
              <a:endParaRPr b="0" i="0" sz="14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80808"/>
                  </a:solidFill>
                  <a:latin typeface="JetBrains Mono"/>
                  <a:ea typeface="JetBrains Mono"/>
                  <a:cs typeface="JetBrains Mono"/>
                  <a:sym typeface="JetBrains Mono"/>
                </a:rPr>
                <a:t>   </a:t>
              </a:r>
              <a:r>
                <a:rPr b="0" i="0" lang="en" sz="1400" u="none" cap="none" strike="noStrike">
                  <a:solidFill>
                    <a:srgbClr val="0033B3"/>
                  </a:solidFill>
                  <a:latin typeface="JetBrains Mono"/>
                  <a:ea typeface="JetBrains Mono"/>
                  <a:cs typeface="JetBrains Mono"/>
                  <a:sym typeface="JetBrains Mono"/>
                </a:rPr>
                <a:t>private fun </a:t>
              </a:r>
              <a:r>
                <a:rPr b="0" i="0" lang="en" sz="1400" u="none" cap="none" strike="noStrike">
                  <a:solidFill>
                    <a:srgbClr val="00627A"/>
                  </a:solidFill>
                  <a:latin typeface="JetBrains Mono"/>
                  <a:ea typeface="JetBrains Mono"/>
                  <a:cs typeface="JetBrains Mono"/>
                  <a:sym typeface="JetBrains Mono"/>
                </a:rPr>
                <a:t>privateBark</a:t>
              </a:r>
              <a:r>
                <a:rPr b="0" i="0" lang="en" sz="1400" u="none" cap="none" strike="noStrike">
                  <a:solidFill>
                    <a:srgbClr val="080808"/>
                  </a:solidFill>
                  <a:latin typeface="JetBrains Mono"/>
                  <a:ea typeface="JetBrains Mono"/>
                  <a:cs typeface="JetBrains Mono"/>
                  <a:sym typeface="JetBrains Mono"/>
                </a:rPr>
                <a:t>() =</a:t>
              </a:r>
              <a:endParaRPr b="0" i="0" sz="14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80808"/>
                  </a:solidFill>
                  <a:latin typeface="JetBrains Mono"/>
                  <a:ea typeface="JetBrains Mono"/>
                  <a:cs typeface="JetBrains Mono"/>
                  <a:sym typeface="JetBrains Mono"/>
                </a:rPr>
                <a:t>       </a:t>
              </a:r>
              <a:r>
                <a:rPr b="0" i="1" lang="en" sz="1400" u="none" cap="none" strike="noStrike">
                  <a:solidFill>
                    <a:srgbClr val="00627A"/>
                  </a:solidFill>
                  <a:latin typeface="JetBrains Mono"/>
                  <a:ea typeface="JetBrains Mono"/>
                  <a:cs typeface="JetBrains Mono"/>
                  <a:sym typeface="JetBrains Mono"/>
                </a:rPr>
                <a:t>println</a:t>
              </a:r>
              <a:r>
                <a:rPr b="0" i="0" lang="en" sz="1400" u="none" cap="none" strike="noStrike">
                  <a:solidFill>
                    <a:srgbClr val="080808"/>
                  </a:solidFill>
                  <a:latin typeface="JetBrains Mono"/>
                  <a:ea typeface="JetBrains Mono"/>
                  <a:cs typeface="JetBrains Mono"/>
                  <a:sym typeface="JetBrains Mono"/>
                </a:rPr>
                <a:t>(</a:t>
              </a:r>
              <a:r>
                <a:rPr b="0" i="0" lang="en" sz="1400" u="none" cap="none" strike="noStrike">
                  <a:solidFill>
                    <a:srgbClr val="067D17"/>
                  </a:solidFill>
                  <a:latin typeface="JetBrains Mono"/>
                  <a:ea typeface="JetBrains Mono"/>
                  <a:cs typeface="JetBrains Mono"/>
                  <a:sym typeface="JetBrains Mono"/>
                </a:rPr>
                <a:t>"private bark!"</a:t>
              </a:r>
              <a:r>
                <a:rPr b="0" i="0" lang="en" sz="1400" u="none" cap="none" strike="noStrike">
                  <a:solidFill>
                    <a:srgbClr val="080808"/>
                  </a:solidFill>
                  <a:latin typeface="JetBrains Mono"/>
                  <a:ea typeface="JetBrains Mono"/>
                  <a:cs typeface="JetBrains Mono"/>
                  <a:sym typeface="JetBrains Mono"/>
                </a:rPr>
                <a:t>)</a:t>
              </a:r>
              <a:endParaRPr b="0" i="0" sz="14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80808"/>
                  </a:solidFill>
                  <a:latin typeface="JetBrains Mono"/>
                  <a:ea typeface="JetBrains Mono"/>
                  <a:cs typeface="JetBrains Mono"/>
                  <a:sym typeface="JetBrains Mono"/>
                </a:rPr>
                <a:t>    ...</a:t>
              </a:r>
              <a:endParaRPr b="0" i="0" sz="1400" u="none" cap="none" strike="noStrike">
                <a:solidFill>
                  <a:srgbClr val="080808"/>
                </a:solidFill>
                <a:latin typeface="JetBrains Mono"/>
                <a:ea typeface="JetBrains Mono"/>
                <a:cs typeface="JetBrains Mono"/>
                <a:sym typeface="JetBrains Mono"/>
              </a:endParaRPr>
            </a:p>
            <a:p>
              <a:pPr indent="0" lvl="0" marL="0" marR="0" rtl="0" algn="l">
                <a:lnSpc>
                  <a:spcPct val="125000"/>
                </a:lnSpc>
                <a:spcBef>
                  <a:spcPts val="0"/>
                </a:spcBef>
                <a:spcAft>
                  <a:spcPts val="0"/>
                </a:spcAft>
                <a:buClr>
                  <a:srgbClr val="000000"/>
                </a:buClr>
                <a:buSzPts val="1400"/>
                <a:buFont typeface="Arial"/>
                <a:buNone/>
              </a:pPr>
              <a:r>
                <a:rPr b="0" i="0" lang="en" sz="1400" u="none" cap="none" strike="noStrike">
                  <a:solidFill>
                    <a:srgbClr val="080808"/>
                  </a:solidFill>
                  <a:latin typeface="JetBrains Mono"/>
                  <a:ea typeface="JetBrains Mono"/>
                  <a:cs typeface="JetBrains Mono"/>
                  <a:sym typeface="JetBrains Mono"/>
                </a:rPr>
                <a:t>}</a:t>
              </a:r>
              <a:endParaRPr b="0" i="0" sz="1400" u="none" cap="none" strike="noStrike">
                <a:solidFill>
                  <a:srgbClr val="000000"/>
                </a:solidFill>
                <a:latin typeface="Arial"/>
                <a:ea typeface="Arial"/>
                <a:cs typeface="Arial"/>
                <a:sym typeface="Arial"/>
              </a:endParaRPr>
            </a:p>
          </p:txBody>
        </p:sp>
        <p:sp>
          <p:nvSpPr>
            <p:cNvPr id="70" name="Google Shape;70;p14"/>
            <p:cNvSpPr/>
            <p:nvPr/>
          </p:nvSpPr>
          <p:spPr>
            <a:xfrm>
              <a:off x="3729900" y="3191075"/>
              <a:ext cx="5127300" cy="1801200"/>
            </a:xfrm>
            <a:prstGeom prst="rect">
              <a:avLst/>
            </a:prstGeom>
            <a:noFill/>
            <a:ln cap="flat" cmpd="sng" w="9525">
              <a:solidFill>
                <a:srgbClr val="27282C"/>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fields</a:t>
            </a:r>
            <a:endParaRPr/>
          </a:p>
        </p:txBody>
      </p:sp>
      <p:sp>
        <p:nvSpPr>
          <p:cNvPr id="76" name="Google Shape;76;p15"/>
          <p:cNvSpPr txBox="1"/>
          <p:nvPr>
            <p:ph idx="1" type="body"/>
          </p:nvPr>
        </p:nvSpPr>
        <p:spPr>
          <a:xfrm>
            <a:off x="292600" y="1335025"/>
            <a:ext cx="4560600" cy="6063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1000"/>
              </a:spcAft>
              <a:buSzPts val="1400"/>
              <a:buNone/>
            </a:pPr>
            <a:r>
              <a:rPr lang="en">
                <a:solidFill>
                  <a:srgbClr val="0033B3"/>
                </a:solidFill>
                <a:highlight>
                  <a:srgbClr val="FFFFFF"/>
                </a:highlight>
                <a:latin typeface="JetBrains Mono"/>
                <a:ea typeface="JetBrains Mono"/>
                <a:cs typeface="JetBrains Mono"/>
                <a:sym typeface="JetBrains Mono"/>
              </a:rPr>
              <a:t>class </a:t>
            </a: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val </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r>
              <a:rPr lang="en">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var </a:t>
            </a:r>
            <a:r>
              <a:rPr lang="en">
                <a:solidFill>
                  <a:srgbClr val="871094"/>
                </a:solidFill>
                <a:highlight>
                  <a:srgbClr val="FFFFFF"/>
                </a:highlight>
                <a:latin typeface="JetBrains Mono"/>
                <a:ea typeface="JetBrains Mono"/>
                <a:cs typeface="JetBrains Mono"/>
                <a:sym typeface="JetBrains Mono"/>
              </a:rPr>
              <a:t>age</a:t>
            </a:r>
            <a:r>
              <a:rPr lang="en">
                <a:solidFill>
                  <a:srgbClr val="080808"/>
                </a:solidFill>
                <a:highlight>
                  <a:srgbClr val="FFFFFF"/>
                </a:highlight>
                <a:latin typeface="JetBrains Mono"/>
                <a:ea typeface="JetBrains Mono"/>
                <a:cs typeface="JetBrains Mono"/>
                <a:sym typeface="JetBrains Mono"/>
              </a:rPr>
              <a:t>: </a:t>
            </a:r>
            <a:r>
              <a:rPr lang="en">
                <a:highlight>
                  <a:srgbClr val="FFFFFF"/>
                </a:highlight>
                <a:latin typeface="JetBrains Mono"/>
                <a:ea typeface="JetBrains Mono"/>
                <a:cs typeface="JetBrains Mono"/>
                <a:sym typeface="JetBrains Mono"/>
              </a:rPr>
              <a:t>Int</a:t>
            </a:r>
            <a:r>
              <a:rPr lang="en">
                <a:solidFill>
                  <a:srgbClr val="080808"/>
                </a:solidFill>
                <a:highlight>
                  <a:srgbClr val="FFFFFF"/>
                </a:highlight>
                <a:latin typeface="JetBrains Mono"/>
                <a:ea typeface="JetBrains Mono"/>
                <a:cs typeface="JetBrains Mono"/>
                <a:sym typeface="JetBrains Mono"/>
              </a:rPr>
              <a:t>)</a:t>
            </a:r>
            <a:endParaRPr sz="1800"/>
          </a:p>
        </p:txBody>
      </p:sp>
      <p:sp>
        <p:nvSpPr>
          <p:cNvPr id="77" name="Google Shape;77;p15"/>
          <p:cNvSpPr txBox="1"/>
          <p:nvPr>
            <p:ph idx="1" type="body"/>
          </p:nvPr>
        </p:nvSpPr>
        <p:spPr>
          <a:xfrm>
            <a:off x="5621550" y="1335025"/>
            <a:ext cx="3166800" cy="606300"/>
          </a:xfrm>
          <a:prstGeom prst="rect">
            <a:avLst/>
          </a:prstGeom>
          <a:noFill/>
          <a:ln>
            <a:noFill/>
          </a:ln>
        </p:spPr>
        <p:txBody>
          <a:bodyPr anchorCtr="0" anchor="t" bIns="0" lIns="0" spcFirstLastPara="1" rIns="0" wrap="square" tIns="73150">
            <a:noAutofit/>
          </a:bodyPr>
          <a:lstStyle/>
          <a:p>
            <a:pPr indent="0" lvl="0" marL="0" rtl="0" algn="l">
              <a:lnSpc>
                <a:spcPct val="150000"/>
              </a:lnSpc>
              <a:spcBef>
                <a:spcPts val="0"/>
              </a:spcBef>
              <a:spcAft>
                <a:spcPts val="0"/>
              </a:spcAft>
              <a:buSzPts val="1400"/>
              <a:buNone/>
            </a:pPr>
            <a:r>
              <a:rPr lang="en">
                <a:solidFill>
                  <a:srgbClr val="0033B3"/>
                </a:solidFill>
                <a:highlight>
                  <a:srgbClr val="FFFFFF"/>
                </a:highlight>
                <a:latin typeface="JetBrains Mono"/>
                <a:ea typeface="JetBrains Mono"/>
                <a:cs typeface="JetBrains Mono"/>
                <a:sym typeface="JetBrains Mono"/>
              </a:rPr>
              <a:t>public final class </a:t>
            </a:r>
            <a:r>
              <a:rPr lang="en">
                <a:solidFill>
                  <a:srgbClr val="080808"/>
                </a:solidFill>
                <a:highlight>
                  <a:srgbClr val="FFFFFF"/>
                </a:highlight>
                <a:latin typeface="JetBrains Mono"/>
                <a:ea typeface="JetBrains Mono"/>
                <a:cs typeface="JetBrains Mono"/>
                <a:sym typeface="JetBrains Mono"/>
              </a:rPr>
              <a:t>Dog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lang="en">
                <a:solidFill>
                  <a:srgbClr val="9E880D"/>
                </a:solidFill>
                <a:highlight>
                  <a:srgbClr val="FFFFFF"/>
                </a:highlight>
                <a:latin typeface="JetBrains Mono"/>
                <a:ea typeface="JetBrains Mono"/>
                <a:cs typeface="JetBrains Mono"/>
                <a:sym typeface="JetBrains Mono"/>
              </a:rPr>
              <a:t> @NotNull</a:t>
            </a:r>
            <a:endParaRPr>
              <a:solidFill>
                <a:srgbClr val="9E880D"/>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private final </a:t>
            </a:r>
            <a:r>
              <a:rPr lang="en">
                <a:solidFill>
                  <a:srgbClr val="080808"/>
                </a:solidFill>
                <a:highlight>
                  <a:srgbClr val="FFFFFF"/>
                </a:highlight>
                <a:latin typeface="JetBrains Mono"/>
                <a:ea typeface="JetBrains Mono"/>
                <a:cs typeface="JetBrains Mono"/>
                <a:sym typeface="JetBrains Mono"/>
              </a:rPr>
              <a:t>String name;</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private </a:t>
            </a:r>
            <a:r>
              <a:rPr lang="en">
                <a:solidFill>
                  <a:srgbClr val="080808"/>
                </a:solidFill>
                <a:highlight>
                  <a:srgbClr val="FFFFFF"/>
                </a:highlight>
                <a:latin typeface="JetBrains Mono"/>
                <a:ea typeface="JetBrains Mono"/>
                <a:cs typeface="JetBrains Mono"/>
                <a:sym typeface="JetBrains Mono"/>
              </a:rPr>
              <a:t>int age;</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1000"/>
              </a:spcBef>
              <a:spcAft>
                <a:spcPts val="1000"/>
              </a:spcAft>
              <a:buSzPts val="1400"/>
              <a:buNone/>
            </a:pPr>
            <a:r>
              <a:t/>
            </a:r>
            <a:endParaRPr>
              <a:solidFill>
                <a:srgbClr val="0033B3"/>
              </a:solidFill>
              <a:highlight>
                <a:srgbClr val="FFFFFF"/>
              </a:highlight>
              <a:latin typeface="JetBrains Mono"/>
              <a:ea typeface="JetBrains Mono"/>
              <a:cs typeface="JetBrains Mono"/>
              <a:sym typeface="JetBrains Mono"/>
            </a:endParaRPr>
          </a:p>
        </p:txBody>
      </p:sp>
      <p:sp>
        <p:nvSpPr>
          <p:cNvPr id="78" name="Google Shape;78;p15"/>
          <p:cNvSpPr txBox="1"/>
          <p:nvPr/>
        </p:nvSpPr>
        <p:spPr>
          <a:xfrm>
            <a:off x="5585377" y="3233750"/>
            <a:ext cx="3000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Java sources</a:t>
            </a:r>
            <a:endParaRPr b="0" i="0" sz="1100" u="none" cap="none" strike="noStrike">
              <a:solidFill>
                <a:srgbClr val="000000"/>
              </a:solidFill>
              <a:latin typeface="Open Sans"/>
              <a:ea typeface="Open Sans"/>
              <a:cs typeface="Open Sans"/>
              <a:sym typeface="Open Sans"/>
            </a:endParaRPr>
          </a:p>
        </p:txBody>
      </p:sp>
      <p:cxnSp>
        <p:nvCxnSpPr>
          <p:cNvPr id="79" name="Google Shape;79;p15"/>
          <p:cNvCxnSpPr/>
          <p:nvPr/>
        </p:nvCxnSpPr>
        <p:spPr>
          <a:xfrm flipH="1" rot="10800000">
            <a:off x="4853200" y="1530991"/>
            <a:ext cx="600600" cy="3900"/>
          </a:xfrm>
          <a:prstGeom prst="curvedConnector3">
            <a:avLst>
              <a:gd fmla="val 50000" name="adj1"/>
            </a:avLst>
          </a:prstGeom>
          <a:noFill/>
          <a:ln cap="flat" cmpd="sng" w="19050">
            <a:solidFill>
              <a:srgbClr val="27282C"/>
            </a:solidFill>
            <a:prstDash val="solid"/>
            <a:round/>
            <a:headEnd len="sm" w="sm" type="none"/>
            <a:tailEnd len="med" w="med" type="triangle"/>
          </a:ln>
        </p:spPr>
      </p:cxnSp>
      <p:cxnSp>
        <p:nvCxnSpPr>
          <p:cNvPr id="80" name="Google Shape;80;p15"/>
          <p:cNvCxnSpPr/>
          <p:nvPr/>
        </p:nvCxnSpPr>
        <p:spPr>
          <a:xfrm flipH="1" rot="-5400000">
            <a:off x="2140475" y="2039325"/>
            <a:ext cx="4839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81" name="Google Shape;81;p15"/>
          <p:cNvSpPr txBox="1"/>
          <p:nvPr>
            <p:ph idx="1" type="body"/>
          </p:nvPr>
        </p:nvSpPr>
        <p:spPr>
          <a:xfrm>
            <a:off x="292600" y="2320600"/>
            <a:ext cx="4560600" cy="21240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================Dog.class ================= // class version 52.0 (52)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access flags 0x31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public final class Dog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access flags 0x12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private final Ljava/lang/String; name @Lorg/jetbrains/annotations/NotNull;() // invisible</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 </a:t>
            </a:r>
            <a:endParaRPr sz="11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sz="1100">
                <a:solidFill>
                  <a:srgbClr val="080808"/>
                </a:solidFill>
                <a:highlight>
                  <a:srgbClr val="FFFFFF"/>
                </a:highlight>
                <a:latin typeface="JetBrains Mono"/>
                <a:ea typeface="JetBrains Mono"/>
                <a:cs typeface="JetBrains Mono"/>
                <a:sym typeface="JetBrains Mono"/>
              </a:rPr>
              <a:t>}</a:t>
            </a:r>
            <a:endParaRPr sz="1100"/>
          </a:p>
        </p:txBody>
      </p:sp>
      <p:sp>
        <p:nvSpPr>
          <p:cNvPr id="82" name="Google Shape;82;p15"/>
          <p:cNvSpPr txBox="1"/>
          <p:nvPr/>
        </p:nvSpPr>
        <p:spPr>
          <a:xfrm>
            <a:off x="242068" y="4596975"/>
            <a:ext cx="3000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Open Sans"/>
                <a:ea typeface="Open Sans"/>
                <a:cs typeface="Open Sans"/>
                <a:sym typeface="Open Sans"/>
              </a:rPr>
              <a:t>Kotlin bytecode</a:t>
            </a:r>
            <a:endParaRPr b="0" i="0" sz="1100" u="none" cap="none" strike="noStrike">
              <a:solidFill>
                <a:srgbClr val="000000"/>
              </a:solidFill>
              <a:latin typeface="Open Sans"/>
              <a:ea typeface="Open Sans"/>
              <a:cs typeface="Open Sans"/>
              <a:sym typeface="Open Sans"/>
            </a:endParaRPr>
          </a:p>
        </p:txBody>
      </p:sp>
      <p:sp>
        <p:nvSpPr>
          <p:cNvPr id="83" name="Google Shape;83;p15"/>
          <p:cNvSpPr/>
          <p:nvPr/>
        </p:nvSpPr>
        <p:spPr>
          <a:xfrm>
            <a:off x="5909555" y="2033686"/>
            <a:ext cx="820800" cy="268800"/>
          </a:xfrm>
          <a:prstGeom prst="rect">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getting fields</a:t>
            </a:r>
            <a:endParaRPr/>
          </a:p>
        </p:txBody>
      </p:sp>
      <p:sp>
        <p:nvSpPr>
          <p:cNvPr id="89" name="Google Shape;89;p16"/>
          <p:cNvSpPr txBox="1"/>
          <p:nvPr>
            <p:ph idx="1" type="body"/>
          </p:nvPr>
        </p:nvSpPr>
        <p:spPr>
          <a:xfrm>
            <a:off x="292600" y="1335025"/>
            <a:ext cx="8073000" cy="33783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get all </a:t>
            </a:r>
            <a:r>
              <a:rPr b="1" lang="en"/>
              <a:t>public</a:t>
            </a:r>
            <a:r>
              <a:rPr lang="en"/>
              <a:t> fields:</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"Fields:"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sz="1800"/>
          </a:p>
          <a:p>
            <a:pPr indent="0" lvl="0" marL="0" rtl="0" algn="l">
              <a:lnSpc>
                <a:spcPct val="115000"/>
              </a:lnSpc>
              <a:spcBef>
                <a:spcPts val="1000"/>
              </a:spcBef>
              <a:spcAft>
                <a:spcPts val="0"/>
              </a:spcAft>
              <a:buSzPts val="1400"/>
              <a:buNone/>
            </a:pPr>
            <a:r>
              <a:t/>
            </a:r>
            <a:endParaRPr/>
          </a:p>
          <a:p>
            <a:pPr indent="0" lvl="0" marL="0" rtl="0" algn="l">
              <a:lnSpc>
                <a:spcPct val="115000"/>
              </a:lnSpc>
              <a:spcBef>
                <a:spcPts val="1000"/>
              </a:spcBef>
              <a:spcAft>
                <a:spcPts val="0"/>
              </a:spcAft>
              <a:buSzPts val="1400"/>
              <a:buNone/>
            </a:pPr>
            <a:r>
              <a:rPr lang="en"/>
              <a:t>We can get </a:t>
            </a:r>
            <a:r>
              <a:rPr b="1" lang="en"/>
              <a:t>all</a:t>
            </a:r>
            <a:r>
              <a:rPr lang="en"/>
              <a:t> fields (with any modifiers):</a:t>
            </a:r>
            <a:endParaRPr/>
          </a:p>
          <a:p>
            <a:pPr indent="0" lvl="0" marL="0" rtl="0" algn="l">
              <a:lnSpc>
                <a:spcPct val="115000"/>
              </a:lnSpc>
              <a:spcBef>
                <a:spcPts val="100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"Declared fields:"</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forEach</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SzPts val="1400"/>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lang="en">
                <a:solidFill>
                  <a:srgbClr val="080808"/>
                </a:solidFill>
                <a:highlight>
                  <a:srgbClr val="FFFFFF"/>
                </a:highlight>
              </a:rPr>
              <a:t>Declared fields: </a:t>
            </a:r>
            <a:endParaRPr>
              <a:solidFill>
                <a:srgbClr val="080808"/>
              </a:solidFill>
              <a:highlight>
                <a:srgbClr val="FFFFFF"/>
              </a:highlight>
            </a:endParaRPr>
          </a:p>
          <a:p>
            <a:pPr indent="0" lvl="0" marL="0" rtl="0" algn="l">
              <a:lnSpc>
                <a:spcPct val="115000"/>
              </a:lnSpc>
              <a:spcBef>
                <a:spcPts val="0"/>
              </a:spcBef>
              <a:spcAft>
                <a:spcPts val="0"/>
              </a:spcAft>
              <a:buSzPts val="1400"/>
              <a:buNone/>
            </a:pPr>
            <a:r>
              <a:rPr lang="en">
                <a:solidFill>
                  <a:srgbClr val="080808"/>
                </a:solidFill>
                <a:highlight>
                  <a:srgbClr val="FFFFFF"/>
                </a:highlight>
              </a:rPr>
              <a:t>name </a:t>
            </a:r>
            <a:endParaRPr>
              <a:solidFill>
                <a:srgbClr val="080808"/>
              </a:solidFill>
              <a:highlight>
                <a:srgbClr val="FFFFFF"/>
              </a:highlight>
            </a:endParaRPr>
          </a:p>
          <a:p>
            <a:pPr indent="0" lvl="0" marL="0" rtl="0" algn="l">
              <a:lnSpc>
                <a:spcPct val="115000"/>
              </a:lnSpc>
              <a:spcBef>
                <a:spcPts val="0"/>
              </a:spcBef>
              <a:spcAft>
                <a:spcPts val="0"/>
              </a:spcAft>
              <a:buSzPts val="1400"/>
              <a:buNone/>
            </a:pPr>
            <a:r>
              <a:rPr lang="en">
                <a:solidFill>
                  <a:srgbClr val="080808"/>
                </a:solidFill>
                <a:highlight>
                  <a:srgbClr val="FFFFFF"/>
                </a:highlight>
              </a:rPr>
              <a:t>age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a:t>
            </a:r>
            <a:r>
              <a:rPr lang="en"/>
              <a:t>setting field</a:t>
            </a:r>
            <a:r>
              <a:rPr lang="en"/>
              <a:t>s</a:t>
            </a:r>
            <a:endParaRPr/>
          </a:p>
        </p:txBody>
      </p:sp>
      <p:sp>
        <p:nvSpPr>
          <p:cNvPr id="95" name="Google Shape;95;p17"/>
          <p:cNvSpPr txBox="1"/>
          <p:nvPr>
            <p:ph idx="1" type="body"/>
          </p:nvPr>
        </p:nvSpPr>
        <p:spPr>
          <a:xfrm>
            <a:off x="292600" y="13350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change </a:t>
            </a:r>
            <a:r>
              <a:rPr b="1" lang="en"/>
              <a:t>any</a:t>
            </a:r>
            <a:r>
              <a:rPr lang="en"/>
              <a:t> field:</a:t>
            </a:r>
            <a:endParaRPr/>
          </a:p>
          <a:p>
            <a:pPr indent="0" lvl="0" marL="0" rtl="0" algn="l">
              <a:lnSpc>
                <a:spcPct val="115000"/>
              </a:lnSpc>
              <a:spcBef>
                <a:spcPts val="100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dog.name = </a:t>
            </a:r>
            <a:r>
              <a:rPr lang="en">
                <a:solidFill>
                  <a:srgbClr val="067D17"/>
                </a:solidFill>
                <a:highlight>
                  <a:srgbClr val="FFFFFF"/>
                </a:highlight>
                <a:latin typeface="JetBrains Mono"/>
                <a:ea typeface="JetBrains Mono"/>
                <a:cs typeface="JetBrains Mono"/>
                <a:sym typeface="JetBrains Mono"/>
              </a:rPr>
              <a:t>"Bob" </a:t>
            </a:r>
            <a:r>
              <a:rPr i="1" lang="en">
                <a:solidFill>
                  <a:srgbClr val="8C8C8C"/>
                </a:solidFill>
                <a:highlight>
                  <a:srgbClr val="FFFFFF"/>
                </a:highlight>
                <a:latin typeface="JetBrains Mono"/>
                <a:ea typeface="JetBrains Mono"/>
                <a:cs typeface="JetBrains Mono"/>
                <a:sym typeface="JetBrains Mono"/>
              </a:rPr>
              <a:t>// ERROR!!</a:t>
            </a:r>
            <a:endParaRPr i="1" sz="1800">
              <a:solidFill>
                <a:srgbClr val="00627A"/>
              </a:solidFill>
              <a:highlight>
                <a:srgbClr val="FFFFFF"/>
              </a:highlight>
              <a:latin typeface="JetBrains Mono"/>
              <a:ea typeface="JetBrains Mono"/>
              <a:cs typeface="JetBrains Mono"/>
              <a:sym typeface="JetBrains Mono"/>
            </a:endParaRPr>
          </a:p>
        </p:txBody>
      </p:sp>
      <p:sp>
        <p:nvSpPr>
          <p:cNvPr id="96" name="Google Shape;96;p17"/>
          <p:cNvSpPr txBox="1"/>
          <p:nvPr>
            <p:ph idx="1" type="body"/>
          </p:nvPr>
        </p:nvSpPr>
        <p:spPr>
          <a:xfrm>
            <a:off x="292600" y="27891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"name" </a:t>
            </a:r>
            <a:r>
              <a:rPr lang="en">
                <a:solidFill>
                  <a:srgbClr val="080808"/>
                </a:solidFill>
                <a:highlight>
                  <a:srgbClr val="FFFFFF"/>
                </a:highlight>
                <a:latin typeface="JetBrains Mono"/>
                <a:ea typeface="JetBrains Mono"/>
                <a:cs typeface="JetBrains Mono"/>
                <a:sym typeface="JetBrains Mono"/>
              </a:rPr>
              <a:t>}?.set(dog, </a:t>
            </a:r>
            <a:r>
              <a:rPr lang="en">
                <a:solidFill>
                  <a:srgbClr val="067D17"/>
                </a:solidFill>
                <a:highlight>
                  <a:srgbClr val="FFFFFF"/>
                </a:highlight>
                <a:latin typeface="JetBrains Mono"/>
                <a:ea typeface="JetBrains Mono"/>
                <a:cs typeface="JetBrains Mono"/>
                <a:sym typeface="JetBrains Mono"/>
              </a:rPr>
              <a:t>"Bob"</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(dog.</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a:t>
            </a:r>
            <a:endParaRPr sz="1800"/>
          </a:p>
        </p:txBody>
      </p:sp>
      <p:cxnSp>
        <p:nvCxnSpPr>
          <p:cNvPr id="97" name="Google Shape;97;p17"/>
          <p:cNvCxnSpPr/>
          <p:nvPr/>
        </p:nvCxnSpPr>
        <p:spPr>
          <a:xfrm flipH="1" rot="-5400000">
            <a:off x="786875" y="2447975"/>
            <a:ext cx="5505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98" name="Google Shape;98;p17"/>
          <p:cNvSpPr txBox="1"/>
          <p:nvPr/>
        </p:nvSpPr>
        <p:spPr>
          <a:xfrm>
            <a:off x="1150775" y="2223534"/>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Reflection magic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Reflection in Java: </a:t>
            </a:r>
            <a:r>
              <a:rPr lang="en"/>
              <a:t>setting field</a:t>
            </a:r>
            <a:r>
              <a:rPr lang="en"/>
              <a:t>s</a:t>
            </a:r>
            <a:endParaRPr/>
          </a:p>
        </p:txBody>
      </p:sp>
      <p:sp>
        <p:nvSpPr>
          <p:cNvPr id="104" name="Google Shape;104;p18"/>
          <p:cNvSpPr txBox="1"/>
          <p:nvPr>
            <p:ph idx="1" type="body"/>
          </p:nvPr>
        </p:nvSpPr>
        <p:spPr>
          <a:xfrm>
            <a:off x="292600" y="13350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1000"/>
              </a:spcBef>
              <a:spcAft>
                <a:spcPts val="0"/>
              </a:spcAft>
              <a:buSzPts val="1400"/>
              <a:buNone/>
            </a:pPr>
            <a:r>
              <a:rPr lang="en"/>
              <a:t>We can change </a:t>
            </a:r>
            <a:r>
              <a:rPr b="1" lang="en"/>
              <a:t>any</a:t>
            </a:r>
            <a:r>
              <a:rPr lang="en"/>
              <a:t> field:</a:t>
            </a:r>
            <a:endParaRPr/>
          </a:p>
          <a:p>
            <a:pPr indent="0" lvl="0" marL="0" rtl="0" algn="l">
              <a:lnSpc>
                <a:spcPct val="115000"/>
              </a:lnSpc>
              <a:spcBef>
                <a:spcPts val="100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dog.name = </a:t>
            </a:r>
            <a:r>
              <a:rPr lang="en">
                <a:solidFill>
                  <a:srgbClr val="067D17"/>
                </a:solidFill>
                <a:highlight>
                  <a:srgbClr val="FFFFFF"/>
                </a:highlight>
                <a:latin typeface="JetBrains Mono"/>
                <a:ea typeface="JetBrains Mono"/>
                <a:cs typeface="JetBrains Mono"/>
                <a:sym typeface="JetBrains Mono"/>
              </a:rPr>
              <a:t>"Bob" </a:t>
            </a:r>
            <a:r>
              <a:rPr i="1" lang="en">
                <a:solidFill>
                  <a:srgbClr val="8C8C8C"/>
                </a:solidFill>
                <a:highlight>
                  <a:srgbClr val="FFFFFF"/>
                </a:highlight>
                <a:latin typeface="JetBrains Mono"/>
                <a:ea typeface="JetBrains Mono"/>
                <a:cs typeface="JetBrains Mono"/>
                <a:sym typeface="JetBrains Mono"/>
              </a:rPr>
              <a:t>// ERROR!!</a:t>
            </a:r>
            <a:endParaRPr i="1" sz="1800">
              <a:solidFill>
                <a:srgbClr val="00627A"/>
              </a:solidFill>
              <a:highlight>
                <a:srgbClr val="FFFFFF"/>
              </a:highlight>
              <a:latin typeface="JetBrains Mono"/>
              <a:ea typeface="JetBrains Mono"/>
              <a:cs typeface="JetBrains Mono"/>
              <a:sym typeface="JetBrains Mono"/>
            </a:endParaRPr>
          </a:p>
        </p:txBody>
      </p:sp>
      <p:sp>
        <p:nvSpPr>
          <p:cNvPr id="105" name="Google Shape;105;p18"/>
          <p:cNvSpPr txBox="1"/>
          <p:nvPr>
            <p:ph idx="1" type="body"/>
          </p:nvPr>
        </p:nvSpPr>
        <p:spPr>
          <a:xfrm>
            <a:off x="292600" y="2789125"/>
            <a:ext cx="8073000" cy="876600"/>
          </a:xfrm>
          <a:prstGeom prst="rect">
            <a:avLst/>
          </a:prstGeom>
          <a:noFill/>
          <a:ln>
            <a:noFill/>
          </a:ln>
        </p:spPr>
        <p:txBody>
          <a:bodyPr anchorCtr="0" anchor="t" bIns="0" lIns="0" spcFirstLastPara="1" rIns="0" wrap="square" tIns="73150">
            <a:noAutofit/>
          </a:bodyPr>
          <a:lstStyle/>
          <a:p>
            <a:pPr indent="0" lvl="0" marL="0" rtl="0" algn="l">
              <a:lnSpc>
                <a:spcPct val="115000"/>
              </a:lnSpc>
              <a:spcBef>
                <a:spcPts val="0"/>
              </a:spcBef>
              <a:spcAft>
                <a:spcPts val="0"/>
              </a:spcAft>
              <a:buSzPts val="1400"/>
              <a:buNone/>
            </a:pPr>
            <a:r>
              <a:rPr lang="en">
                <a:solidFill>
                  <a:srgbClr val="080808"/>
                </a:solidFill>
                <a:highlight>
                  <a:srgbClr val="FFFFFF"/>
                </a:highlight>
                <a:latin typeface="JetBrains Mono"/>
                <a:ea typeface="JetBrains Mono"/>
                <a:cs typeface="JetBrains Mono"/>
                <a:sym typeface="JetBrains Mono"/>
              </a:rPr>
              <a:t>dog::</a:t>
            </a:r>
            <a:r>
              <a:rPr lang="en">
                <a:solidFill>
                  <a:srgbClr val="0033B3"/>
                </a:solidFill>
                <a:highlight>
                  <a:srgbClr val="FFFFFF"/>
                </a:highlight>
                <a:latin typeface="JetBrains Mono"/>
                <a:ea typeface="JetBrains Mono"/>
                <a:cs typeface="JetBrains Mono"/>
                <a:sym typeface="JetBrains Mono"/>
              </a:rPr>
              <a:t>class</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java</a:t>
            </a:r>
            <a:r>
              <a:rPr i="1"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declaredFields</a:t>
            </a:r>
            <a:r>
              <a:rPr lang="en">
                <a:solidFill>
                  <a:srgbClr val="080808"/>
                </a:solidFill>
                <a:highlight>
                  <a:srgbClr val="FFFFFF"/>
                </a:highlight>
                <a:latin typeface="JetBrains Mono"/>
                <a:ea typeface="JetBrains Mono"/>
                <a:cs typeface="JetBrains Mono"/>
                <a:sym typeface="JetBrains Mono"/>
              </a:rPr>
              <a:t>.</a:t>
            </a:r>
            <a:r>
              <a:rPr i="1" lang="en">
                <a:solidFill>
                  <a:srgbClr val="00627A"/>
                </a:solidFill>
                <a:highlight>
                  <a:srgbClr val="FFFFFF"/>
                </a:highlight>
                <a:latin typeface="JetBrains Mono"/>
                <a:ea typeface="JetBrains Mono"/>
                <a:cs typeface="JetBrains Mono"/>
                <a:sym typeface="JetBrains Mono"/>
              </a:rPr>
              <a:t>find</a:t>
            </a:r>
            <a:r>
              <a:rPr lang="en">
                <a:solidFill>
                  <a:srgbClr val="080808"/>
                </a:solidFill>
                <a:highlight>
                  <a:srgbClr val="FFFFFF"/>
                </a:highlight>
                <a:latin typeface="JetBrains Mono"/>
                <a:ea typeface="JetBrains Mono"/>
                <a:cs typeface="JetBrains Mono"/>
                <a:sym typeface="JetBrains Mono"/>
              </a:rPr>
              <a:t> { </a:t>
            </a:r>
            <a:r>
              <a:rPr b="1" lang="en">
                <a:solidFill>
                  <a:srgbClr val="080808"/>
                </a:solidFill>
                <a:highlight>
                  <a:srgbClr val="FFFFFF"/>
                </a:highlight>
                <a:latin typeface="JetBrains Mono"/>
                <a:ea typeface="JetBrains Mono"/>
                <a:cs typeface="JetBrains Mono"/>
                <a:sym typeface="JetBrains Mono"/>
              </a:rPr>
              <a:t>it</a:t>
            </a:r>
            <a:r>
              <a:rPr lang="en">
                <a:solidFill>
                  <a:srgbClr val="080808"/>
                </a:solidFill>
                <a:highlight>
                  <a:srgbClr val="FFFFFF"/>
                </a:highlight>
                <a:latin typeface="JetBrains Mono"/>
                <a:ea typeface="JetBrains Mono"/>
                <a:cs typeface="JetBrains Mono"/>
                <a:sym typeface="JetBrains Mono"/>
              </a:rPr>
              <a:t>.</a:t>
            </a:r>
            <a:r>
              <a:rPr i="1"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 == </a:t>
            </a:r>
            <a:r>
              <a:rPr lang="en">
                <a:solidFill>
                  <a:srgbClr val="067D17"/>
                </a:solidFill>
                <a:highlight>
                  <a:srgbClr val="FFFFFF"/>
                </a:highlight>
                <a:latin typeface="JetBrains Mono"/>
                <a:ea typeface="JetBrains Mono"/>
                <a:cs typeface="JetBrains Mono"/>
                <a:sym typeface="JetBrains Mono"/>
              </a:rPr>
              <a:t>"name" </a:t>
            </a:r>
            <a:r>
              <a:rPr lang="en">
                <a:solidFill>
                  <a:srgbClr val="080808"/>
                </a:solidFill>
                <a:highlight>
                  <a:srgbClr val="FFFFFF"/>
                </a:highlight>
                <a:latin typeface="JetBrains Mono"/>
                <a:ea typeface="JetBrains Mono"/>
                <a:cs typeface="JetBrains Mono"/>
                <a:sym typeface="JetBrains Mono"/>
              </a:rPr>
              <a:t>}?.set(dog, </a:t>
            </a:r>
            <a:r>
              <a:rPr lang="en">
                <a:solidFill>
                  <a:srgbClr val="067D17"/>
                </a:solidFill>
                <a:highlight>
                  <a:srgbClr val="FFFFFF"/>
                </a:highlight>
                <a:latin typeface="JetBrains Mono"/>
                <a:ea typeface="JetBrains Mono"/>
                <a:cs typeface="JetBrains Mono"/>
                <a:sym typeface="JetBrains Mono"/>
              </a:rPr>
              <a:t>"Bob"</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400"/>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(dog.</a:t>
            </a:r>
            <a:r>
              <a:rPr lang="en">
                <a:solidFill>
                  <a:srgbClr val="871094"/>
                </a:solidFill>
                <a:highlight>
                  <a:srgbClr val="FFFFFF"/>
                </a:highlight>
                <a:latin typeface="JetBrains Mono"/>
                <a:ea typeface="JetBrains Mono"/>
                <a:cs typeface="JetBrains Mono"/>
                <a:sym typeface="JetBrains Mono"/>
              </a:rPr>
              <a:t>name</a:t>
            </a:r>
            <a:r>
              <a:rPr lang="en">
                <a:solidFill>
                  <a:srgbClr val="080808"/>
                </a:solidFill>
                <a:highlight>
                  <a:srgbClr val="FFFFFF"/>
                </a:highlight>
                <a:latin typeface="JetBrains Mono"/>
                <a:ea typeface="JetBrains Mono"/>
                <a:cs typeface="JetBrains Mono"/>
                <a:sym typeface="JetBrains Mono"/>
              </a:rPr>
              <a:t>)</a:t>
            </a:r>
            <a:endParaRPr sz="1800"/>
          </a:p>
        </p:txBody>
      </p:sp>
      <p:cxnSp>
        <p:nvCxnSpPr>
          <p:cNvPr id="106" name="Google Shape;106;p18"/>
          <p:cNvCxnSpPr/>
          <p:nvPr/>
        </p:nvCxnSpPr>
        <p:spPr>
          <a:xfrm flipH="1" rot="-5400000">
            <a:off x="786875" y="2447975"/>
            <a:ext cx="550500" cy="600"/>
          </a:xfrm>
          <a:prstGeom prst="curvedConnector3">
            <a:avLst>
              <a:gd fmla="val 50000" name="adj1"/>
            </a:avLst>
          </a:prstGeom>
          <a:noFill/>
          <a:ln cap="flat" cmpd="sng" w="19050">
            <a:solidFill>
              <a:srgbClr val="27282C"/>
            </a:solidFill>
            <a:prstDash val="solid"/>
            <a:round/>
            <a:headEnd len="sm" w="sm" type="none"/>
            <a:tailEnd len="med" w="med" type="triangle"/>
          </a:ln>
        </p:spPr>
      </p:cxnSp>
      <p:sp>
        <p:nvSpPr>
          <p:cNvPr id="107" name="Google Shape;107;p18"/>
          <p:cNvSpPr txBox="1"/>
          <p:nvPr/>
        </p:nvSpPr>
        <p:spPr>
          <a:xfrm>
            <a:off x="1150775" y="2223534"/>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Reflection magic</a:t>
            </a:r>
            <a:endParaRPr b="0" i="0" sz="1400" u="none" cap="none" strike="noStrike">
              <a:solidFill>
                <a:srgbClr val="000000"/>
              </a:solidFill>
              <a:latin typeface="Arial"/>
              <a:ea typeface="Arial"/>
              <a:cs typeface="Arial"/>
              <a:sym typeface="Arial"/>
            </a:endParaRPr>
          </a:p>
        </p:txBody>
      </p:sp>
      <p:sp>
        <p:nvSpPr>
          <p:cNvPr id="108" name="Google Shape;108;p18"/>
          <p:cNvSpPr txBox="1"/>
          <p:nvPr/>
        </p:nvSpPr>
        <p:spPr>
          <a:xfrm>
            <a:off x="215900" y="3574825"/>
            <a:ext cx="8183700" cy="1200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A31515"/>
                </a:solidFill>
                <a:latin typeface="Open Sans"/>
                <a:ea typeface="Open Sans"/>
                <a:cs typeface="Open Sans"/>
                <a:sym typeface="Open Sans"/>
              </a:rPr>
              <a:t>Exception in thread "main" java.lang.IllegalAccessException: class MainKt cannot access a member of class Dog with modifiers "private final" </a:t>
            </a:r>
            <a:endParaRPr b="0" i="0" sz="1100" u="none" cap="none" strike="noStrike">
              <a:solidFill>
                <a:srgbClr val="A31515"/>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A31515"/>
                </a:solidFill>
                <a:latin typeface="Open Sans"/>
                <a:ea typeface="Open Sans"/>
                <a:cs typeface="Open Sans"/>
                <a:sym typeface="Open Sans"/>
              </a:rPr>
              <a:t>at java.base/jdk.internal.reflect.Reflection.newIllegalAccessException(Reflection.java:392) </a:t>
            </a:r>
            <a:endParaRPr b="0" i="0" sz="1100" u="none" cap="none" strike="noStrike">
              <a:solidFill>
                <a:srgbClr val="A31515"/>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A31515"/>
                </a:solidFill>
                <a:latin typeface="Open Sans"/>
                <a:ea typeface="Open Sans"/>
                <a:cs typeface="Open Sans"/>
                <a:sym typeface="Open Sans"/>
              </a:rPr>
              <a:t>at java.base/java.lang.reflect.AccessibleObject.checkAccess(AccessibleObject.java:674) </a:t>
            </a:r>
            <a:endParaRPr b="0" i="0" sz="1100" u="none" cap="none" strike="noStrike">
              <a:solidFill>
                <a:srgbClr val="A31515"/>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A31515"/>
                </a:solidFill>
                <a:latin typeface="Open Sans"/>
                <a:ea typeface="Open Sans"/>
                <a:cs typeface="Open Sans"/>
                <a:sym typeface="Open Sans"/>
              </a:rPr>
              <a:t>at java.base/java.lang.reflect.Field.checkAccess(Field.java:1102) at java.base/java.lang.reflect.Field.set(Field.java:797) </a:t>
            </a:r>
            <a:endParaRPr b="0" i="0" sz="1100" u="none" cap="none" strike="noStrike">
              <a:solidFill>
                <a:srgbClr val="A31515"/>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A31515"/>
                </a:solidFill>
                <a:latin typeface="Open Sans"/>
                <a:ea typeface="Open Sans"/>
                <a:cs typeface="Open Sans"/>
                <a:sym typeface="Open Sans"/>
              </a:rPr>
              <a:t>at MainKt.main(Main.kt:11)</a:t>
            </a:r>
            <a:endParaRPr b="0" i="0" sz="1100" u="none" cap="none" strike="noStrike">
              <a:solidFill>
                <a:srgbClr val="A31515"/>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